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9DAC6E-40E7-4D74-AD0F-EC610A48FB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04243F-4BF2-4260-9D50-06513819D65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6AB84C-4AA7-4D44-90C3-A1A9591F4CF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5229B1-2857-4060-8D50-D231B451FF8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7821A0-513D-4CD4-BC0F-A7715E447D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7DA746-9785-4825-A58E-02698F00FD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4D2A17-D801-47C9-94C4-B65FFF2D262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6ECC8A-D532-48C1-851D-CF90E9D58C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122B07-FABD-4F75-87C1-3C4BED0EDD1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CC9ACA-E766-4B85-9E67-B640AA68AB0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009A6A-C130-48EC-B037-3C49D374A3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o-RO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1B559C-66D3-4FF5-80BD-D0CF35EBE0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ro-RO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ro-RO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ro-RO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ro-RO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8BD1E23-C768-4E83-95CA-A820FB7FB227}" type="slidenum">
              <a:rPr b="0" lang="ro-RO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o-RO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ro-RO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o-RO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ro-RO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o-RO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ro-RO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o-RO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ro-RO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o-RO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ro-RO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o-RO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ro-RO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o-RO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ro-RO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3640" y="188640"/>
            <a:ext cx="7772040" cy="1728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200" spc="-1" strike="noStrike">
                <a:solidFill>
                  <a:srgbClr val="002060"/>
                </a:solidFill>
                <a:latin typeface="Trebuchet MS"/>
              </a:rPr>
              <a:t>Proiect </a:t>
            </a:r>
            <a:r>
              <a:rPr b="0" lang="vi-VN" sz="1200" spc="-1" strike="noStrike">
                <a:solidFill>
                  <a:srgbClr val="002060"/>
                </a:solidFill>
                <a:latin typeface="Calibri"/>
              </a:rPr>
              <a:t>„Dezvoltarea unui sistem regional de centre medicale de excelenţă  în screening prenatal  în Regiunea de Vest”   Cod proiect: 149478</a:t>
            </a:r>
            <a:endParaRPr b="0" lang="ro-RO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899640" y="2061000"/>
            <a:ext cx="7344360" cy="381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i="1" lang="en-US" sz="3200" spc="-1" strike="noStrike">
                <a:solidFill>
                  <a:srgbClr val="002060"/>
                </a:solidFill>
                <a:latin typeface="Trebuchet MS"/>
              </a:rPr>
              <a:t>Screeningul </a:t>
            </a:r>
            <a:r>
              <a:rPr b="1" i="1" lang="ro-RO" sz="32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i="1" lang="en-US" sz="3200" spc="-1" strike="noStrike">
                <a:solidFill>
                  <a:srgbClr val="002060"/>
                </a:solidFill>
                <a:latin typeface="Trebuchet MS"/>
              </a:rPr>
              <a:t>n trimestrul I de sarcin</a:t>
            </a:r>
            <a:r>
              <a:rPr b="1" i="1" lang="ro-RO" sz="3200" spc="-1" strike="noStrike">
                <a:solidFill>
                  <a:srgbClr val="002060"/>
                </a:solidFill>
                <a:latin typeface="Trebuchet MS"/>
              </a:rPr>
              <a:t>ă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Conf. Dr Chiriac Veronica Daniela : coord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o</a:t>
            </a: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nator regional medicin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 materno-fetal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ă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Perioad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 proiect: 14.06.2021-29.12.2023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" name="Picture 4" descr=""/>
          <p:cNvPicPr/>
          <p:nvPr/>
        </p:nvPicPr>
        <p:blipFill>
          <a:blip r:embed="rId1"/>
          <a:stretch/>
        </p:blipFill>
        <p:spPr>
          <a:xfrm>
            <a:off x="971640" y="225360"/>
            <a:ext cx="7272360" cy="1439640"/>
          </a:xfrm>
          <a:prstGeom prst="rect">
            <a:avLst/>
          </a:prstGeom>
          <a:ln w="0">
            <a:noFill/>
          </a:ln>
        </p:spPr>
      </p:pic>
      <p:pic>
        <p:nvPicPr>
          <p:cNvPr id="44" name="Picture 5" descr=""/>
          <p:cNvPicPr/>
          <p:nvPr/>
        </p:nvPicPr>
        <p:blipFill>
          <a:blip r:embed="rId2"/>
          <a:stretch/>
        </p:blipFill>
        <p:spPr>
          <a:xfrm>
            <a:off x="1691640" y="5949360"/>
            <a:ext cx="5911560" cy="128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3640" y="188640"/>
            <a:ext cx="77720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200"/>
            </a:br>
            <a:endParaRPr b="0" lang="ro-RO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899640" y="1412640"/>
            <a:ext cx="7344360" cy="446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2060"/>
                </a:solidFill>
                <a:latin typeface="Times New Roman"/>
              </a:rPr>
              <a:t>      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La nivel na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ional num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rul sarcinilor nedispensarizate este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ntr-o continu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cre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tere, cu preponderen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ță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 mediul rural. Proiectul vine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 sprijinul femeilor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ns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rcinate asigurate sau neasigurate din Regiunea Vest (Jude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ele Arad, Caras-Severin, Hunedoara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 Timi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), acestea beneficiaz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de: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- consulta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ie de specialitate;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- ecografie obstetrical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si ginecologic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- analize de laborator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 test Babes- Papanicolau;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81"/>
              </a:spcBef>
              <a:buClr>
                <a:srgbClr val="002060"/>
              </a:buClr>
              <a:buFont typeface="Arial"/>
              <a:buChar char="-"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ecografie pentru depistarea anomaliilor fetale;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81"/>
              </a:spcBef>
              <a:buClr>
                <a:srgbClr val="002060"/>
              </a:buClr>
              <a:buFont typeface="Arial"/>
              <a:buChar char="-"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dublu/triplu test;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- supravegherea sarcinii normale sau cu risc crescut.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     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Examinarea ecografic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de screening pentru anomalii de sarcin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din trimestrul I este o examinare specializat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, considerat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de rutin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 cadrul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ngrijirilor antenatale.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     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Examin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rile ecografice de screening pentru anomalii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de 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sarcin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 trimestrul I se realizeaz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la o v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rst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gesta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ional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ntre 11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 13+6 s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pt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m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ni, acestea se desf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soar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n conformitate cu ghidul na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ional de examinare ecografic</a:t>
            </a:r>
            <a:r>
              <a:rPr b="1" lang="ro-RO" sz="1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400" spc="-1" strike="noStrike">
                <a:solidFill>
                  <a:srgbClr val="002060"/>
                </a:solidFill>
                <a:latin typeface="Trebuchet MS"/>
              </a:rPr>
              <a:t>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Picture 4" descr=""/>
          <p:cNvPicPr/>
          <p:nvPr/>
        </p:nvPicPr>
        <p:blipFill>
          <a:blip r:embed="rId1"/>
          <a:stretch/>
        </p:blipFill>
        <p:spPr>
          <a:xfrm>
            <a:off x="1011240" y="188640"/>
            <a:ext cx="7272360" cy="1439640"/>
          </a:xfrm>
          <a:prstGeom prst="rect">
            <a:avLst/>
          </a:prstGeom>
          <a:ln w="0">
            <a:noFill/>
          </a:ln>
        </p:spPr>
      </p:pic>
      <p:pic>
        <p:nvPicPr>
          <p:cNvPr id="48" name="Picture 5" descr=""/>
          <p:cNvPicPr/>
          <p:nvPr/>
        </p:nvPicPr>
        <p:blipFill>
          <a:blip r:embed="rId2"/>
          <a:stretch/>
        </p:blipFill>
        <p:spPr>
          <a:xfrm>
            <a:off x="1691640" y="5949360"/>
            <a:ext cx="5911560" cy="128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3640" y="188640"/>
            <a:ext cx="77720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200"/>
            </a:br>
            <a:endParaRPr b="0" lang="ro-RO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899640" y="1412640"/>
            <a:ext cx="7344360" cy="446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    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Se analizeaz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un lot de 296 de paciente din cadrul proiectului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 perioada 01.07.2022 – 01.06.2023, dintre acestea 10 prezint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 un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risc de malformativ fetal,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nsum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nd un total de 3,37%.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S-a efectuat amniocenteza pentru cazurile cu risc malformativ si s-au depistat 5 anomalii genetice (2 cazuri de sd Down, trisomie 13, sindrom poli Y, sindrom triplu X).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Picture 4" descr=""/>
          <p:cNvPicPr/>
          <p:nvPr/>
        </p:nvPicPr>
        <p:blipFill>
          <a:blip r:embed="rId1"/>
          <a:stretch/>
        </p:blipFill>
        <p:spPr>
          <a:xfrm>
            <a:off x="1011240" y="188640"/>
            <a:ext cx="7272360" cy="1439640"/>
          </a:xfrm>
          <a:prstGeom prst="rect">
            <a:avLst/>
          </a:prstGeom>
          <a:ln w="0">
            <a:noFill/>
          </a:ln>
        </p:spPr>
      </p:pic>
      <p:pic>
        <p:nvPicPr>
          <p:cNvPr id="52" name="Picture 5" descr=""/>
          <p:cNvPicPr/>
          <p:nvPr/>
        </p:nvPicPr>
        <p:blipFill>
          <a:blip r:embed="rId2"/>
          <a:stretch/>
        </p:blipFill>
        <p:spPr>
          <a:xfrm>
            <a:off x="1691640" y="5949360"/>
            <a:ext cx="5911560" cy="1282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3" name="Tabel 3"/>
          <p:cNvGraphicFramePr/>
          <p:nvPr/>
        </p:nvGraphicFramePr>
        <p:xfrm>
          <a:off x="755640" y="3069000"/>
          <a:ext cx="7488360" cy="2125440"/>
        </p:xfrm>
        <a:graphic>
          <a:graphicData uri="http://schemas.openxmlformats.org/drawingml/2006/table">
            <a:tbl>
              <a:tblPr/>
              <a:tblGrid>
                <a:gridCol w="889920"/>
                <a:gridCol w="1319400"/>
                <a:gridCol w="1319400"/>
                <a:gridCol w="1319400"/>
                <a:gridCol w="1319400"/>
                <a:gridCol w="1319400"/>
              </a:tblGrid>
              <a:tr h="671760">
                <a:tc>
                  <a:txBody>
                    <a:bodyPr anchor="t">
                      <a:noAutofit/>
                    </a:bodyPr>
                    <a:p>
                      <a:endParaRPr b="1" lang="en-US" sz="1800" spc="-1" strike="noStrike">
                        <a:solidFill>
                          <a:schemeClr val="lt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Total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Risc Tr 21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Risc asociat Tr 13,18,21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Tn &gt;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F</a:t>
                      </a:r>
                      <a:r>
                        <a:rPr b="1" lang="ro-RO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ă</a:t>
                      </a: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r</a:t>
                      </a:r>
                      <a:r>
                        <a:rPr b="1" lang="ro-RO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ă</a:t>
                      </a: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 alte asocieri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Inversie pericentric</a:t>
                      </a:r>
                      <a:r>
                        <a:rPr b="1" lang="ro-RO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ă</a:t>
                      </a:r>
                      <a:r>
                        <a:rPr b="1" lang="en-U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 cr 9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671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Nr.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296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71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3,37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1,35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0,67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1,01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   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0,33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3640" y="188640"/>
            <a:ext cx="77720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200"/>
            </a:br>
            <a:endParaRPr b="0" lang="ro-RO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899640" y="1412640"/>
            <a:ext cx="7344360" cy="446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Trisomia 21 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( Sindromul Down) are o inciden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de aproximativ 1 din 800 nou-n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scu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i. Tabloul clinic cuprinde dismorfii caracteristice: facies rotund, fante palpebrale oblice (mongoloide), pleoape edema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iate, h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i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pertelorism, macroglosie, urechi displazice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 jos inserate, g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t scurt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 gros, hipotonie muscular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marcat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. Pe parcursul copil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riei devin evidente retardul mental, coeficientul de inteligen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prezent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nd valori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ntre 25-40, precum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 un grad de subdezvoltare statural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Trisomia 18 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(Sindromul Edwards) este rar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lnit la nou-n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scut , aceasta afecteaz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sever viabilitatea fetal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av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nd perioad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scurt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de supravie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uire postnatal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(4-6 luni). Semne clinice: hipertonie muscular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pronun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at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, facies dismorfic, retard mental, stern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nfundat, malforma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ii scheletale occipital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e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, malforma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ii ale degetelor, malforma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ii cardiace.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6" name="Picture 4" descr=""/>
          <p:cNvPicPr/>
          <p:nvPr/>
        </p:nvPicPr>
        <p:blipFill>
          <a:blip r:embed="rId1"/>
          <a:stretch/>
        </p:blipFill>
        <p:spPr>
          <a:xfrm>
            <a:off x="1011240" y="188640"/>
            <a:ext cx="7272360" cy="143964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5" descr=""/>
          <p:cNvPicPr/>
          <p:nvPr/>
        </p:nvPicPr>
        <p:blipFill>
          <a:blip r:embed="rId2"/>
          <a:stretch/>
        </p:blipFill>
        <p:spPr>
          <a:xfrm>
            <a:off x="1691640" y="5949360"/>
            <a:ext cx="5911560" cy="128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3640" y="188640"/>
            <a:ext cx="77720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200"/>
            </a:br>
            <a:endParaRPr b="0" lang="ro-RO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899640" y="1412640"/>
            <a:ext cx="7344360" cy="446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o-RO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Trisomia 13 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(Sindrom Patau) antreneaz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un tablou clinic sever, letal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 majoritatea cazurilor dup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primele 3-4 luni de via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. Fenotipul trisomiei 13 cuprinde: malforma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ii grave ale SNC, retard mental, dismorfii faciale cu frunte te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, microftalmie, despicatur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labial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i/sau palatin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, malforma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ii cardiace, polidactilie, anomalii ale organelor genitale externe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 interne.  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      </a:t>
            </a: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Inversia pericentric</a:t>
            </a:r>
            <a:r>
              <a:rPr b="1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lang="en-US" sz="1600" spc="-1" strike="noStrike">
                <a:solidFill>
                  <a:srgbClr val="002060"/>
                </a:solidFill>
                <a:latin typeface="Trebuchet MS"/>
              </a:rPr>
              <a:t> a cromozomului 9 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este considerat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o anomalie structural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echilibrat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. Frecvent citat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ca fiind comun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cariotipului uman normal, aceast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rearanjare cromozomial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s-ar putea corela cu infertilitatea, avorturi sau alte patologii. Se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î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nt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â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lne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te la 1-3% din popula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ia general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. Din punct de vedere clinic se coreleaz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cu dizabilitate intelectual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, schizofrenie, insuficien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de cre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tere scheletic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, cardiac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 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ș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 malforma</a:t>
            </a:r>
            <a:r>
              <a:rPr b="0" lang="ro-RO" sz="1600" spc="-1" strike="noStrike">
                <a:solidFill>
                  <a:srgbClr val="002060"/>
                </a:solidFill>
                <a:latin typeface="Trebuchet MS"/>
              </a:rPr>
              <a:t>ț</a:t>
            </a:r>
            <a:r>
              <a:rPr b="0" lang="en-US" sz="1600" spc="-1" strike="noStrike">
                <a:solidFill>
                  <a:srgbClr val="002060"/>
                </a:solidFill>
                <a:latin typeface="Trebuchet MS"/>
              </a:rPr>
              <a:t>ii genitale.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0" name="Picture 4" descr=""/>
          <p:cNvPicPr/>
          <p:nvPr/>
        </p:nvPicPr>
        <p:blipFill>
          <a:blip r:embed="rId1"/>
          <a:stretch/>
        </p:blipFill>
        <p:spPr>
          <a:xfrm>
            <a:off x="1011240" y="188640"/>
            <a:ext cx="7272360" cy="143964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5" descr=""/>
          <p:cNvPicPr/>
          <p:nvPr/>
        </p:nvPicPr>
        <p:blipFill>
          <a:blip r:embed="rId2"/>
          <a:stretch/>
        </p:blipFill>
        <p:spPr>
          <a:xfrm>
            <a:off x="1691640" y="5949360"/>
            <a:ext cx="5911560" cy="128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3640" y="188640"/>
            <a:ext cx="77720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200"/>
            </a:br>
            <a:endParaRPr b="0" lang="ro-RO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899640" y="1268640"/>
            <a:ext cx="7344360" cy="468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100000"/>
              </a:lnSpc>
              <a:spcBef>
                <a:spcPts val="241"/>
              </a:spcBef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02060"/>
                </a:solidFill>
                <a:latin typeface="Trebuchet MS"/>
              </a:rPr>
              <a:t>P</a:t>
            </a:r>
            <a:r>
              <a:rPr b="0" lang="vi-VN" sz="1200" spc="-1" strike="noStrike">
                <a:solidFill>
                  <a:srgbClr val="002060"/>
                </a:solidFill>
                <a:latin typeface="Trebuchet MS"/>
              </a:rPr>
              <a:t>roiect: „Dezvoltarea unui sistem regional de centre medicale de excelenţă în screening prenatal în Regiunea de Vest”</a:t>
            </a:r>
            <a:r>
              <a:rPr b="0" lang="en-US" sz="1200" spc="-1" strike="noStrike">
                <a:solidFill>
                  <a:srgbClr val="002060"/>
                </a:solidFill>
                <a:latin typeface="Trebuchet MS"/>
              </a:rPr>
              <a:t>, </a:t>
            </a:r>
            <a:r>
              <a:rPr b="0" lang="vi-VN" sz="1200" spc="-1" strike="noStrike">
                <a:solidFill>
                  <a:srgbClr val="002060"/>
                </a:solidFill>
                <a:latin typeface="Trebuchet MS"/>
              </a:rPr>
              <a:t>Cod SMIS 149478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i="1" lang="en-US" sz="3200" spc="-1" strike="noStrike">
                <a:solidFill>
                  <a:srgbClr val="002060"/>
                </a:solidFill>
                <a:latin typeface="Trebuchet MS"/>
              </a:rPr>
              <a:t>V</a:t>
            </a:r>
            <a:r>
              <a:rPr b="0" i="1" lang="vi-VN" sz="32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0" i="1" lang="en-US" sz="3200" spc="-1" strike="noStrike">
                <a:solidFill>
                  <a:srgbClr val="002060"/>
                </a:solidFill>
                <a:latin typeface="Trebuchet MS"/>
              </a:rPr>
              <a:t> mulţumesc!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Conf. Dr Chiriac Veronica Daniela: coord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o</a:t>
            </a: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nator regional medicin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ă</a:t>
            </a:r>
            <a:r>
              <a:rPr b="1" i="1" lang="en-US" sz="2400" spc="-1" strike="noStrike">
                <a:solidFill>
                  <a:srgbClr val="002060"/>
                </a:solidFill>
                <a:latin typeface="Trebuchet MS"/>
              </a:rPr>
              <a:t> materno-fetal</a:t>
            </a:r>
            <a:r>
              <a:rPr b="1" i="1" lang="ro-RO" sz="2400" spc="-1" strike="noStrike">
                <a:solidFill>
                  <a:srgbClr val="002060"/>
                </a:solidFill>
                <a:latin typeface="Trebuchet MS"/>
              </a:rPr>
              <a:t>ă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41"/>
              </a:spcBef>
              <a:buNone/>
              <a:tabLst>
                <a:tab algn="l" pos="0"/>
              </a:tabLst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41"/>
              </a:spcBef>
              <a:buNone/>
              <a:tabLst>
                <a:tab algn="l" pos="0"/>
              </a:tabLst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41"/>
              </a:spcBef>
              <a:buNone/>
              <a:tabLst>
                <a:tab algn="l" pos="0"/>
              </a:tabLst>
            </a:pPr>
            <a:r>
              <a:rPr b="0" lang="vi-VN" sz="1200" spc="-1" strike="noStrike">
                <a:solidFill>
                  <a:srgbClr val="002060"/>
                </a:solidFill>
                <a:latin typeface="Trebuchet MS"/>
              </a:rPr>
              <a:t>Proiect cofinanţat din Fondul Social European prin Programul Operaţional Capital Uman 2014-2020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vi-VN" sz="1000" spc="-1" strike="noStrike">
                <a:solidFill>
                  <a:srgbClr val="002060"/>
                </a:solidFill>
                <a:latin typeface="Trebuchet MS"/>
              </a:rPr>
              <a:t>Conţinutul acestui material nu reprezintă în mod obligatoriu poziţia oficială a Uniunii Europene sau a Guvernului României.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41"/>
              </a:spcBef>
              <a:buNone/>
              <a:tabLst>
                <a:tab algn="l" pos="0"/>
              </a:tabLst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241"/>
              </a:spcBef>
              <a:buNone/>
              <a:tabLst>
                <a:tab algn="l" pos="0"/>
              </a:tabLst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4" name="Picture 4" descr=""/>
          <p:cNvPicPr/>
          <p:nvPr/>
        </p:nvPicPr>
        <p:blipFill>
          <a:blip r:embed="rId1"/>
          <a:stretch/>
        </p:blipFill>
        <p:spPr>
          <a:xfrm>
            <a:off x="1011240" y="188640"/>
            <a:ext cx="7272360" cy="1439640"/>
          </a:xfrm>
          <a:prstGeom prst="rect">
            <a:avLst/>
          </a:prstGeom>
          <a:ln w="0">
            <a:noFill/>
          </a:ln>
        </p:spPr>
      </p:pic>
      <p:pic>
        <p:nvPicPr>
          <p:cNvPr id="65" name="Picture 5" descr=""/>
          <p:cNvPicPr/>
          <p:nvPr/>
        </p:nvPicPr>
        <p:blipFill>
          <a:blip r:embed="rId2"/>
          <a:stretch/>
        </p:blipFill>
        <p:spPr>
          <a:xfrm>
            <a:off x="1691640" y="5949360"/>
            <a:ext cx="5911560" cy="128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Application>LibreOffice/7.4.2.3$Windows_X86_64 LibreOffice_project/382eef1f22670f7f4118c8c2dd222ec7ad009daf</Application>
  <AppVersion>15.0000</AppVersion>
  <Words>748</Words>
  <Paragraphs>67</Paragraphs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2023-08-25T09:47:37Z</dcterms:created>
  <dc:creator>Olimpia Oprea</dc:creator>
  <dc:description/>
  <dc:language>en-US</dc:language>
  <cp:lastModifiedBy/>
  <dcterms:modified xsi:type="dcterms:W3CDTF">2023-11-03T11:43:10Z</dcterms:modified>
  <cp:revision>26</cp:revision>
  <dc:subject/>
  <dc:title>Proiect „Dezvoltarea unui sistem regional de centre medicale de excelenţă  în screening prenatal  în Regiunea de Vest”   Cod proiect: 149478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6</vt:i4>
  </property>
</Properties>
</file>