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7" r:id="rId3"/>
    <p:sldId id="381" r:id="rId4"/>
    <p:sldId id="360" r:id="rId5"/>
    <p:sldId id="372" r:id="rId6"/>
    <p:sldId id="373" r:id="rId7"/>
    <p:sldId id="380" r:id="rId8"/>
    <p:sldId id="379" r:id="rId9"/>
    <p:sldId id="378" r:id="rId10"/>
    <p:sldId id="377" r:id="rId11"/>
    <p:sldId id="376" r:id="rId12"/>
    <p:sldId id="367" r:id="rId1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C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3740" autoAdjust="0"/>
  </p:normalViewPr>
  <p:slideViewPr>
    <p:cSldViewPr>
      <p:cViewPr varScale="1">
        <p:scale>
          <a:sx n="73" d="100"/>
          <a:sy n="73" d="100"/>
        </p:scale>
        <p:origin x="91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100D6A19-D420-9C1D-4198-023B2CD23F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o-RO"/>
          </a:p>
        </p:txBody>
      </p:sp>
      <p:sp>
        <p:nvSpPr>
          <p:cNvPr id="3" name="Substituent dată 2">
            <a:extLst>
              <a:ext uri="{FF2B5EF4-FFF2-40B4-BE49-F238E27FC236}">
                <a16:creationId xmlns:a16="http://schemas.microsoft.com/office/drawing/2014/main" id="{D605B5B9-55B3-EE2E-F9C0-7442B195A8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888C4FC-7C4A-3A4C-AD74-38A518BC8E3D}" type="datetimeFigureOut">
              <a:rPr lang="ro-RO"/>
              <a:pPr>
                <a:defRPr/>
              </a:pPr>
              <a:t>02.11.2023</a:t>
            </a:fld>
            <a:endParaRPr lang="ro-RO"/>
          </a:p>
        </p:txBody>
      </p:sp>
      <p:sp>
        <p:nvSpPr>
          <p:cNvPr id="4" name="Substituent imagine diapozitiv 3">
            <a:extLst>
              <a:ext uri="{FF2B5EF4-FFF2-40B4-BE49-F238E27FC236}">
                <a16:creationId xmlns:a16="http://schemas.microsoft.com/office/drawing/2014/main" id="{24B716B4-AFAF-D8AD-5EB8-BDE177EB78B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Substituent note 4">
            <a:extLst>
              <a:ext uri="{FF2B5EF4-FFF2-40B4-BE49-F238E27FC236}">
                <a16:creationId xmlns:a16="http://schemas.microsoft.com/office/drawing/2014/main" id="{77C1EA6B-BFC8-7799-E71D-FE4DD628BF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noProof="0"/>
              <a:t>Faceţi clic pentru a edita Master stiluri text</a:t>
            </a:r>
          </a:p>
          <a:p>
            <a:pPr lvl="1"/>
            <a:r>
              <a:rPr lang="ro-RO" noProof="0"/>
              <a:t>al doilea nivel</a:t>
            </a:r>
          </a:p>
          <a:p>
            <a:pPr lvl="2"/>
            <a:r>
              <a:rPr lang="ro-RO" noProof="0"/>
              <a:t>al treilea nivel</a:t>
            </a:r>
          </a:p>
          <a:p>
            <a:pPr lvl="3"/>
            <a:r>
              <a:rPr lang="ro-RO" noProof="0"/>
              <a:t>al patrulea nivel</a:t>
            </a:r>
          </a:p>
          <a:p>
            <a:pPr lvl="4"/>
            <a:r>
              <a:rPr lang="ro-RO" noProof="0"/>
              <a:t>al cincilea nivel</a:t>
            </a:r>
          </a:p>
        </p:txBody>
      </p:sp>
      <p:sp>
        <p:nvSpPr>
          <p:cNvPr id="6" name="Substituent subsol 5">
            <a:extLst>
              <a:ext uri="{FF2B5EF4-FFF2-40B4-BE49-F238E27FC236}">
                <a16:creationId xmlns:a16="http://schemas.microsoft.com/office/drawing/2014/main" id="{6DDA2CBB-1F95-CF30-396A-356CB72855D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o-RO"/>
          </a:p>
        </p:txBody>
      </p:sp>
      <p:sp>
        <p:nvSpPr>
          <p:cNvPr id="7" name="Substituent număr diapozitiv 6">
            <a:extLst>
              <a:ext uri="{FF2B5EF4-FFF2-40B4-BE49-F238E27FC236}">
                <a16:creationId xmlns:a16="http://schemas.microsoft.com/office/drawing/2014/main" id="{962D7DD1-C0E3-505C-63E5-7244675A60B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6A8F8A0-F170-5F4D-89C8-9A16AE79C912}" type="slidenum">
              <a:rPr lang="ro-RO"/>
              <a:pPr>
                <a:defRPr/>
              </a:pPr>
              <a:t>‹#›</a:t>
            </a:fld>
            <a:endParaRPr 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a:defRPr/>
            </a:pPr>
            <a:fld id="{66A8F8A0-F170-5F4D-89C8-9A16AE79C912}" type="slidenum">
              <a:rPr lang="ro-RO" smtClean="0"/>
              <a:pPr>
                <a:defRPr/>
              </a:pPr>
              <a:t>1</a:t>
            </a:fld>
            <a:endParaRPr lang="ro-RO"/>
          </a:p>
        </p:txBody>
      </p:sp>
    </p:spTree>
    <p:extLst>
      <p:ext uri="{BB962C8B-B14F-4D97-AF65-F5344CB8AC3E}">
        <p14:creationId xmlns:p14="http://schemas.microsoft.com/office/powerpoint/2010/main" val="316170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stituent imagine diapozitiv 1">
            <a:extLst>
              <a:ext uri="{FF2B5EF4-FFF2-40B4-BE49-F238E27FC236}">
                <a16:creationId xmlns:a16="http://schemas.microsoft.com/office/drawing/2014/main" id="{EE81652E-D2E1-64B2-5392-BF931044F7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ubstituent note 2">
            <a:extLst>
              <a:ext uri="{FF2B5EF4-FFF2-40B4-BE49-F238E27FC236}">
                <a16:creationId xmlns:a16="http://schemas.microsoft.com/office/drawing/2014/main" id="{A34CD0CD-4D92-9723-03CA-2D7B3C037235}"/>
              </a:ext>
            </a:extLst>
          </p:cNvPr>
          <p:cNvSpPr>
            <a:spLocks noGrp="1"/>
          </p:cNvSpPr>
          <p:nvPr>
            <p:ph type="body" idx="1"/>
          </p:nvPr>
        </p:nvSpPr>
        <p:spPr/>
        <p:txBody>
          <a:bodyPr/>
          <a:lstStyle/>
          <a:p>
            <a:pPr eaLnBrk="1" fontAlgn="auto" hangingPunct="1">
              <a:spcBef>
                <a:spcPts val="0"/>
              </a:spcBef>
              <a:spcAft>
                <a:spcPts val="0"/>
              </a:spcAft>
              <a:defRPr/>
            </a:pPr>
            <a:r>
              <a:rPr lang="ro-RO" dirty="0"/>
              <a:t>În ultimii ani, apariția testelor de screening bazate pe testarea ADN-ului liber celular în sângele matern a lărgit spectrul testelor prenatale pentru trisomia 21 și alte aneuploidii. Testarea prenatală non-invazivă (TPNI) </a:t>
            </a:r>
            <a:r>
              <a:rPr lang="ro-RO" dirty="0" err="1"/>
              <a:t>afost</a:t>
            </a:r>
            <a:r>
              <a:rPr lang="ro-RO" dirty="0"/>
              <a:t> încorporată rapid în programele de îngrijire prenatală, ceea ce a schimbat abordarea tipică a metodelor de screening și de diagnostic prenatal. Deși tehnicile de TPNI sunt foarte eficiente, ele trebuie privite integrat, și în combinație cu celelalte modalități de screening. În contextul disponibilității din ce în ce mai mari a TPNI, rolul examinării ecografice trebuie subliniat în mod special.</a:t>
            </a:r>
          </a:p>
        </p:txBody>
      </p:sp>
      <p:sp>
        <p:nvSpPr>
          <p:cNvPr id="5124" name="Substituent număr diapozitiv 3">
            <a:extLst>
              <a:ext uri="{FF2B5EF4-FFF2-40B4-BE49-F238E27FC236}">
                <a16:creationId xmlns:a16="http://schemas.microsoft.com/office/drawing/2014/main" id="{F4DA5A91-E778-8DEA-5ABB-FCC0DBC9C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A86521-DCFE-8B45-84EC-4DAA43A194A4}" type="slidenum">
              <a:rPr lang="ro-RO" altLang="ro-RO" smtClean="0"/>
              <a:pPr/>
              <a:t>2</a:t>
            </a:fld>
            <a:endParaRPr lang="ro-RO" alt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stituent imagine diapozitiv 1">
            <a:extLst>
              <a:ext uri="{FF2B5EF4-FFF2-40B4-BE49-F238E27FC236}">
                <a16:creationId xmlns:a16="http://schemas.microsoft.com/office/drawing/2014/main" id="{EE81652E-D2E1-64B2-5392-BF931044F7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ubstituent note 2">
            <a:extLst>
              <a:ext uri="{FF2B5EF4-FFF2-40B4-BE49-F238E27FC236}">
                <a16:creationId xmlns:a16="http://schemas.microsoft.com/office/drawing/2014/main" id="{A34CD0CD-4D92-9723-03CA-2D7B3C037235}"/>
              </a:ext>
            </a:extLst>
          </p:cNvPr>
          <p:cNvSpPr>
            <a:spLocks noGrp="1"/>
          </p:cNvSpPr>
          <p:nvPr>
            <p:ph type="body" idx="1"/>
          </p:nvPr>
        </p:nvSpPr>
        <p:spPr/>
        <p:txBody>
          <a:bodyPr/>
          <a:lstStyle/>
          <a:p>
            <a:pPr eaLnBrk="1" fontAlgn="auto" hangingPunct="1">
              <a:spcBef>
                <a:spcPts val="0"/>
              </a:spcBef>
              <a:spcAft>
                <a:spcPts val="0"/>
              </a:spcAft>
              <a:defRPr/>
            </a:pPr>
            <a:endParaRPr lang="ro-RO" dirty="0"/>
          </a:p>
        </p:txBody>
      </p:sp>
      <p:sp>
        <p:nvSpPr>
          <p:cNvPr id="5124" name="Substituent număr diapozitiv 3">
            <a:extLst>
              <a:ext uri="{FF2B5EF4-FFF2-40B4-BE49-F238E27FC236}">
                <a16:creationId xmlns:a16="http://schemas.microsoft.com/office/drawing/2014/main" id="{F4DA5A91-E778-8DEA-5ABB-FCC0DBC9C2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A86521-DCFE-8B45-84EC-4DAA43A194A4}" type="slidenum">
              <a:rPr lang="ro-RO" altLang="ro-RO" smtClean="0"/>
              <a:pPr/>
              <a:t>3</a:t>
            </a:fld>
            <a:endParaRPr lang="ro-RO" altLang="ro-RO"/>
          </a:p>
        </p:txBody>
      </p:sp>
    </p:spTree>
    <p:extLst>
      <p:ext uri="{BB962C8B-B14F-4D97-AF65-F5344CB8AC3E}">
        <p14:creationId xmlns:p14="http://schemas.microsoft.com/office/powerpoint/2010/main" val="54166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dirty="0"/>
              <a:t>La testul combinat încadrarea de risc se face pe baza vârstei materne, a valorii </a:t>
            </a:r>
            <a:r>
              <a:rPr lang="ro-RO" dirty="0" err="1"/>
              <a:t>translucenței</a:t>
            </a:r>
            <a:r>
              <a:rPr lang="ro-RO" dirty="0"/>
              <a:t> </a:t>
            </a:r>
            <a:r>
              <a:rPr lang="ro-RO" dirty="0" err="1"/>
              <a:t>nuchaleși</a:t>
            </a:r>
            <a:r>
              <a:rPr lang="ro-RO" dirty="0"/>
              <a:t> a valorilor serice ale proteinei plasmatice A asociată sarcinii (PAPP-A - </a:t>
            </a:r>
            <a:r>
              <a:rPr lang="ro-RO" dirty="0" err="1"/>
              <a:t>pregnancy-associated</a:t>
            </a:r>
            <a:r>
              <a:rPr lang="ro-RO" dirty="0"/>
              <a:t> plasma </a:t>
            </a:r>
            <a:r>
              <a:rPr lang="ro-RO" dirty="0" err="1"/>
              <a:t>proteinA</a:t>
            </a:r>
            <a:r>
              <a:rPr lang="ro-RO" dirty="0"/>
              <a:t>) și ale fracțiunii libere a </a:t>
            </a:r>
            <a:r>
              <a:rPr lang="ro-RO" dirty="0" err="1"/>
              <a:t>gonadotropinei</a:t>
            </a:r>
            <a:r>
              <a:rPr lang="ro-RO" dirty="0"/>
              <a:t> </a:t>
            </a:r>
            <a:r>
              <a:rPr lang="ro-RO" dirty="0" err="1"/>
              <a:t>corionice</a:t>
            </a:r>
            <a:r>
              <a:rPr lang="ro-RO" dirty="0"/>
              <a:t> umane (f</a:t>
            </a:r>
            <a:r>
              <a:rPr lang="el-GR" dirty="0"/>
              <a:t>β-</a:t>
            </a:r>
            <a:r>
              <a:rPr lang="ro-RO" dirty="0" err="1"/>
              <a:t>hCG</a:t>
            </a:r>
            <a:r>
              <a:rPr lang="ro-RO" dirty="0"/>
              <a:t> – </a:t>
            </a:r>
            <a:r>
              <a:rPr lang="ro-RO" dirty="0" err="1"/>
              <a:t>free</a:t>
            </a:r>
            <a:r>
              <a:rPr lang="ro-RO" dirty="0"/>
              <a:t>-beta-</a:t>
            </a:r>
            <a:r>
              <a:rPr lang="ro-RO" dirty="0" err="1"/>
              <a:t>human</a:t>
            </a:r>
            <a:r>
              <a:rPr lang="ro-RO" dirty="0"/>
              <a:t> </a:t>
            </a:r>
            <a:r>
              <a:rPr lang="ro-RO" dirty="0" err="1"/>
              <a:t>chorionic</a:t>
            </a:r>
            <a:r>
              <a:rPr lang="ro-RO" dirty="0"/>
              <a:t> </a:t>
            </a:r>
            <a:r>
              <a:rPr lang="ro-RO" dirty="0" err="1"/>
              <a:t>gonadotropin</a:t>
            </a:r>
            <a:r>
              <a:rPr lang="ro-RO" dirty="0"/>
              <a:t>). S</a:t>
            </a:r>
          </a:p>
        </p:txBody>
      </p:sp>
      <p:sp>
        <p:nvSpPr>
          <p:cNvPr id="4" name="Substituent număr diapozitiv 3"/>
          <p:cNvSpPr>
            <a:spLocks noGrp="1"/>
          </p:cNvSpPr>
          <p:nvPr>
            <p:ph type="sldNum" sz="quarter" idx="5"/>
          </p:nvPr>
        </p:nvSpPr>
        <p:spPr/>
        <p:txBody>
          <a:bodyPr/>
          <a:lstStyle/>
          <a:p>
            <a:pPr>
              <a:defRPr/>
            </a:pPr>
            <a:fld id="{66A8F8A0-F170-5F4D-89C8-9A16AE79C912}" type="slidenum">
              <a:rPr lang="ro-RO" smtClean="0"/>
              <a:pPr>
                <a:defRPr/>
              </a:pPr>
              <a:t>4</a:t>
            </a:fld>
            <a:endParaRPr lang="ro-RO"/>
          </a:p>
        </p:txBody>
      </p:sp>
    </p:spTree>
    <p:extLst>
      <p:ext uri="{BB962C8B-B14F-4D97-AF65-F5344CB8AC3E}">
        <p14:creationId xmlns:p14="http://schemas.microsoft.com/office/powerpoint/2010/main" val="382407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dirty="0"/>
              <a:t>Pacientelor încadrate în grupul de risc scăzut pentru anomalii cromozomiale, cu risc calculat </a:t>
            </a:r>
            <a:r>
              <a:rPr lang="ro-RO" dirty="0" err="1"/>
              <a:t>pentrutrisomia</a:t>
            </a:r>
            <a:r>
              <a:rPr lang="ro-RO" dirty="0"/>
              <a:t> 21 mai mic de 1/1.000, li se va oferi îngrijirea standard de sarcină, fără alte evaluări </a:t>
            </a:r>
            <a:r>
              <a:rPr lang="ro-RO" dirty="0" err="1"/>
              <a:t>suplimentarededicate</a:t>
            </a:r>
            <a:r>
              <a:rPr lang="ro-RO" dirty="0"/>
              <a:t> detectării de aneuploidii. În situația în care la o examinare ecografică subsecventă se </a:t>
            </a:r>
            <a:r>
              <a:rPr lang="ro-RO" dirty="0" err="1"/>
              <a:t>identificămarkeri</a:t>
            </a:r>
            <a:r>
              <a:rPr lang="ro-RO" dirty="0"/>
              <a:t> ecografici sugestivi pentru anomalii cromozomiale, pacientelor li se poate oferi ulterior </a:t>
            </a:r>
            <a:r>
              <a:rPr lang="ro-RO" dirty="0" err="1"/>
              <a:t>testareagenetică</a:t>
            </a:r>
            <a:r>
              <a:rPr lang="ro-RO" dirty="0"/>
              <a:t> a probelor biologice obținute prin manevră invazivă.</a:t>
            </a:r>
          </a:p>
        </p:txBody>
      </p:sp>
      <p:sp>
        <p:nvSpPr>
          <p:cNvPr id="4" name="Substituent număr diapozitiv 3"/>
          <p:cNvSpPr>
            <a:spLocks noGrp="1"/>
          </p:cNvSpPr>
          <p:nvPr>
            <p:ph type="sldNum" sz="quarter" idx="5"/>
          </p:nvPr>
        </p:nvSpPr>
        <p:spPr/>
        <p:txBody>
          <a:bodyPr/>
          <a:lstStyle/>
          <a:p>
            <a:pPr>
              <a:defRPr/>
            </a:pPr>
            <a:fld id="{66A8F8A0-F170-5F4D-89C8-9A16AE79C912}" type="slidenum">
              <a:rPr lang="ro-RO" smtClean="0"/>
              <a:pPr>
                <a:defRPr/>
              </a:pPr>
              <a:t>5</a:t>
            </a:fld>
            <a:endParaRPr lang="ro-RO"/>
          </a:p>
        </p:txBody>
      </p:sp>
    </p:spTree>
    <p:extLst>
      <p:ext uri="{BB962C8B-B14F-4D97-AF65-F5344CB8AC3E}">
        <p14:creationId xmlns:p14="http://schemas.microsoft.com/office/powerpoint/2010/main" val="222792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b="0" i="0" dirty="0">
                <a:solidFill>
                  <a:srgbClr val="2E3233"/>
                </a:solidFill>
                <a:effectLst/>
                <a:latin typeface="Helvetica" panose="020B0604020202020204" pitchFamily="34" charset="0"/>
              </a:rPr>
              <a:t>Sindromul Jacob </a:t>
            </a:r>
            <a:r>
              <a:rPr lang="ro-RO" b="0" i="0" dirty="0" err="1">
                <a:solidFill>
                  <a:srgbClr val="2E3233"/>
                </a:solidFill>
                <a:effectLst/>
                <a:latin typeface="Helvetica" panose="020B0604020202020204" pitchFamily="34" charset="0"/>
              </a:rPr>
              <a:t>afecteaza</a:t>
            </a:r>
            <a:r>
              <a:rPr lang="ro-RO" b="0" i="0" dirty="0">
                <a:solidFill>
                  <a:srgbClr val="2E3233"/>
                </a:solidFill>
                <a:effectLst/>
                <a:latin typeface="Helvetica" panose="020B0604020202020204" pitchFamily="34" charset="0"/>
              </a:rPr>
              <a:t> doar masculii si este o boala genetica caracterizata prin prezenta unui cromozom Y suplimentar in toate celulele</a:t>
            </a:r>
          </a:p>
          <a:p>
            <a:r>
              <a:rPr lang="ro-RO" b="0" i="0" dirty="0">
                <a:solidFill>
                  <a:srgbClr val="2E3233"/>
                </a:solidFill>
                <a:effectLst/>
                <a:latin typeface="Helvetica" panose="020B0604020202020204" pitchFamily="34" charset="0"/>
              </a:rPr>
              <a:t>Sindromul </a:t>
            </a:r>
            <a:r>
              <a:rPr lang="ro-RO" b="0" i="0" dirty="0" err="1">
                <a:solidFill>
                  <a:srgbClr val="2E3233"/>
                </a:solidFill>
                <a:effectLst/>
                <a:latin typeface="Helvetica" panose="020B0604020202020204" pitchFamily="34" charset="0"/>
              </a:rPr>
              <a:t>Klinefelter</a:t>
            </a:r>
            <a:r>
              <a:rPr lang="ro-RO" b="0" i="0" dirty="0">
                <a:solidFill>
                  <a:srgbClr val="2E3233"/>
                </a:solidFill>
                <a:effectLst/>
                <a:latin typeface="Helvetica" panose="020B0604020202020204" pitchFamily="34" charset="0"/>
              </a:rPr>
              <a:t> este o boala genetica care </a:t>
            </a:r>
            <a:r>
              <a:rPr lang="ro-RO" b="0" i="0" dirty="0" err="1">
                <a:solidFill>
                  <a:srgbClr val="2E3233"/>
                </a:solidFill>
                <a:effectLst/>
                <a:latin typeface="Helvetica" panose="020B0604020202020204" pitchFamily="34" charset="0"/>
              </a:rPr>
              <a:t>afecteaza</a:t>
            </a:r>
            <a:r>
              <a:rPr lang="ro-RO" b="0" i="0" dirty="0">
                <a:solidFill>
                  <a:srgbClr val="2E3233"/>
                </a:solidFill>
                <a:effectLst/>
                <a:latin typeface="Helvetica" panose="020B0604020202020204" pitchFamily="34" charset="0"/>
              </a:rPr>
              <a:t> doar masculii si este caracterizata prin prezenta unui cromozom X suplimentar. In Marea Britanie, 1 la 600 de copii se </a:t>
            </a:r>
            <a:r>
              <a:rPr lang="ro-RO" b="0" i="0" dirty="0" err="1">
                <a:solidFill>
                  <a:srgbClr val="2E3233"/>
                </a:solidFill>
                <a:effectLst/>
                <a:latin typeface="Helvetica" panose="020B0604020202020204" pitchFamily="34" charset="0"/>
              </a:rPr>
              <a:t>naste</a:t>
            </a:r>
            <a:r>
              <a:rPr lang="ro-RO" b="0" i="0" dirty="0">
                <a:solidFill>
                  <a:srgbClr val="2E3233"/>
                </a:solidFill>
                <a:effectLst/>
                <a:latin typeface="Helvetica" panose="020B0604020202020204" pitchFamily="34" charset="0"/>
              </a:rPr>
              <a:t> cu aceasta </a:t>
            </a:r>
            <a:r>
              <a:rPr lang="ro-RO" b="0" i="0" dirty="0" err="1">
                <a:solidFill>
                  <a:srgbClr val="2E3233"/>
                </a:solidFill>
                <a:effectLst/>
                <a:latin typeface="Helvetica" panose="020B0604020202020204" pitchFamily="34" charset="0"/>
              </a:rPr>
              <a:t>afectiune</a:t>
            </a:r>
            <a:r>
              <a:rPr lang="ro-RO" b="0" i="0" dirty="0">
                <a:solidFill>
                  <a:srgbClr val="2E3233"/>
                </a:solidFill>
                <a:effectLst/>
                <a:latin typeface="Helvetica" panose="020B0604020202020204" pitchFamily="34" charset="0"/>
              </a:rPr>
              <a:t>. Sindromul Triplu X este o boala genetica manifestata doar la femei si caracterizata prin prezenta unui cromozom X suplimentar in fiecare celula. Se considera ca 1 la 1.000 de femei se nasc cu aceasta </a:t>
            </a:r>
            <a:r>
              <a:rPr lang="ro-RO" b="0" i="0" dirty="0" err="1">
                <a:solidFill>
                  <a:srgbClr val="2E3233"/>
                </a:solidFill>
                <a:effectLst/>
                <a:latin typeface="Helvetica" panose="020B0604020202020204" pitchFamily="34" charset="0"/>
              </a:rPr>
              <a:t>afectiune</a:t>
            </a:r>
            <a:r>
              <a:rPr lang="ro-RO" b="0" i="0" dirty="0">
                <a:solidFill>
                  <a:srgbClr val="2E3233"/>
                </a:solidFill>
                <a:effectLst/>
                <a:latin typeface="Helvetica" panose="020B0604020202020204" pitchFamily="34" charset="0"/>
              </a:rPr>
              <a:t> in Marea Britanie. Sindromul </a:t>
            </a:r>
            <a:r>
              <a:rPr lang="ro-RO" b="0" i="0" dirty="0" err="1">
                <a:solidFill>
                  <a:srgbClr val="2E3233"/>
                </a:solidFill>
                <a:effectLst/>
                <a:latin typeface="Helvetica" panose="020B0604020202020204" pitchFamily="34" charset="0"/>
              </a:rPr>
              <a:t>Turner</a:t>
            </a:r>
            <a:r>
              <a:rPr lang="ro-RO" b="0" i="0" dirty="0">
                <a:solidFill>
                  <a:srgbClr val="2E3233"/>
                </a:solidFill>
                <a:effectLst/>
                <a:latin typeface="Helvetica" panose="020B0604020202020204" pitchFamily="34" charset="0"/>
              </a:rPr>
              <a:t> este caracterizat ca o tulburare genetica prezenta doar la femei si se crede ca </a:t>
            </a:r>
            <a:r>
              <a:rPr lang="ro-RO" b="0" i="0" dirty="0" err="1">
                <a:solidFill>
                  <a:srgbClr val="2E3233"/>
                </a:solidFill>
                <a:effectLst/>
                <a:latin typeface="Helvetica" panose="020B0604020202020204" pitchFamily="34" charset="0"/>
              </a:rPr>
              <a:t>afecteaza</a:t>
            </a:r>
            <a:r>
              <a:rPr lang="ro-RO" b="0" i="0" dirty="0">
                <a:solidFill>
                  <a:srgbClr val="2E3233"/>
                </a:solidFill>
                <a:effectLst/>
                <a:latin typeface="Helvetica" panose="020B0604020202020204" pitchFamily="34" charset="0"/>
              </a:rPr>
              <a:t> aproximativ 1 din 2.000 de copii </a:t>
            </a:r>
            <a:r>
              <a:rPr lang="ro-RO" b="0" i="0" dirty="0" err="1">
                <a:solidFill>
                  <a:srgbClr val="2E3233"/>
                </a:solidFill>
                <a:effectLst/>
                <a:latin typeface="Helvetica" panose="020B0604020202020204" pitchFamily="34" charset="0"/>
              </a:rPr>
              <a:t>nascuti</a:t>
            </a:r>
            <a:r>
              <a:rPr lang="ro-RO" b="0" i="0" dirty="0">
                <a:solidFill>
                  <a:srgbClr val="2E3233"/>
                </a:solidFill>
                <a:effectLst/>
                <a:latin typeface="Helvetica" panose="020B0604020202020204" pitchFamily="34" charset="0"/>
              </a:rPr>
              <a:t> in Marea Britanie.</a:t>
            </a:r>
            <a:endParaRPr lang="ro-RO" dirty="0"/>
          </a:p>
        </p:txBody>
      </p:sp>
      <p:sp>
        <p:nvSpPr>
          <p:cNvPr id="4" name="Substituent număr diapozitiv 3"/>
          <p:cNvSpPr>
            <a:spLocks noGrp="1"/>
          </p:cNvSpPr>
          <p:nvPr>
            <p:ph type="sldNum" sz="quarter" idx="5"/>
          </p:nvPr>
        </p:nvSpPr>
        <p:spPr/>
        <p:txBody>
          <a:bodyPr/>
          <a:lstStyle/>
          <a:p>
            <a:pPr>
              <a:defRPr/>
            </a:pPr>
            <a:fld id="{66A8F8A0-F170-5F4D-89C8-9A16AE79C912}" type="slidenum">
              <a:rPr lang="ro-RO" smtClean="0"/>
              <a:pPr>
                <a:defRPr/>
              </a:pPr>
              <a:t>9</a:t>
            </a:fld>
            <a:endParaRPr lang="ro-RO"/>
          </a:p>
        </p:txBody>
      </p:sp>
    </p:spTree>
    <p:extLst>
      <p:ext uri="{BB962C8B-B14F-4D97-AF65-F5344CB8AC3E}">
        <p14:creationId xmlns:p14="http://schemas.microsoft.com/office/powerpoint/2010/main" val="339692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b="1" i="0" dirty="0">
                <a:solidFill>
                  <a:srgbClr val="212529"/>
                </a:solidFill>
                <a:effectLst/>
                <a:latin typeface="Poppins" panose="00000500000000000000" pitchFamily="2" charset="0"/>
              </a:rPr>
              <a:t>Testarea genetică prenatală neinvazivă (NIPT)</a:t>
            </a:r>
            <a:r>
              <a:rPr lang="ro-RO" b="0" i="0" dirty="0">
                <a:solidFill>
                  <a:srgbClr val="212529"/>
                </a:solidFill>
                <a:effectLst/>
                <a:latin typeface="Poppins" panose="00000500000000000000" pitchFamily="2" charset="0"/>
              </a:rPr>
              <a:t> reprezintă un progres important realizat în medicină. Cu ajutorul acestor </a:t>
            </a:r>
            <a:r>
              <a:rPr lang="ro-RO" b="0" i="1" dirty="0">
                <a:solidFill>
                  <a:srgbClr val="212529"/>
                </a:solidFill>
                <a:effectLst/>
                <a:latin typeface="Poppins" panose="00000500000000000000" pitchFamily="2" charset="0"/>
              </a:rPr>
              <a:t>teste prenatale non-invazive</a:t>
            </a:r>
            <a:r>
              <a:rPr lang="ro-RO" b="0" i="0" dirty="0">
                <a:solidFill>
                  <a:srgbClr val="212529"/>
                </a:solidFill>
                <a:effectLst/>
                <a:latin typeface="Poppins" panose="00000500000000000000" pitchFamily="2" charset="0"/>
              </a:rPr>
              <a:t> sunt detectate aneuploidii cromozomiale fetale și este analizat ADN-ul liber fetal, din sângele unei femei însărcinate. Se estimează că acesta reprezintă 3-10% din ADN-ul liber circulant total (</a:t>
            </a:r>
            <a:r>
              <a:rPr lang="ro-RO" b="0" i="0" dirty="0" err="1">
                <a:solidFill>
                  <a:srgbClr val="212529"/>
                </a:solidFill>
                <a:effectLst/>
                <a:latin typeface="Poppins" panose="00000500000000000000" pitchFamily="2" charset="0"/>
              </a:rPr>
              <a:t>cfDNA</a:t>
            </a:r>
            <a:r>
              <a:rPr lang="ro-RO" b="0" i="0" dirty="0">
                <a:solidFill>
                  <a:srgbClr val="212529"/>
                </a:solidFill>
                <a:effectLst/>
                <a:latin typeface="Poppins" panose="00000500000000000000" pitchFamily="2" charset="0"/>
              </a:rPr>
              <a:t>) din plasma maternă și poate fi detectat încă din primul trimestru de sarcină, crescând pe măsură ce placenta se dezvolta</a:t>
            </a:r>
            <a:endParaRPr lang="ro-RO" dirty="0"/>
          </a:p>
        </p:txBody>
      </p:sp>
      <p:sp>
        <p:nvSpPr>
          <p:cNvPr id="4" name="Substituent număr diapozitiv 3"/>
          <p:cNvSpPr>
            <a:spLocks noGrp="1"/>
          </p:cNvSpPr>
          <p:nvPr>
            <p:ph type="sldNum" sz="quarter" idx="5"/>
          </p:nvPr>
        </p:nvSpPr>
        <p:spPr/>
        <p:txBody>
          <a:bodyPr/>
          <a:lstStyle/>
          <a:p>
            <a:pPr>
              <a:defRPr/>
            </a:pPr>
            <a:fld id="{66A8F8A0-F170-5F4D-89C8-9A16AE79C912}" type="slidenum">
              <a:rPr lang="ro-RO" smtClean="0"/>
              <a:pPr>
                <a:defRPr/>
              </a:pPr>
              <a:t>10</a:t>
            </a:fld>
            <a:endParaRPr lang="ro-RO"/>
          </a:p>
        </p:txBody>
      </p:sp>
    </p:spTree>
    <p:extLst>
      <p:ext uri="{BB962C8B-B14F-4D97-AF65-F5344CB8AC3E}">
        <p14:creationId xmlns:p14="http://schemas.microsoft.com/office/powerpoint/2010/main" val="55780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1143000" y="1122363"/>
            <a:ext cx="6858000" cy="2387600"/>
          </a:xfrm>
        </p:spPr>
        <p:txBody>
          <a:bodyPr anchor="b"/>
          <a:lstStyle>
            <a:lvl1pPr algn="ctr">
              <a:defRPr sz="6000"/>
            </a:lvl1pPr>
          </a:lstStyle>
          <a:p>
            <a:r>
              <a:rPr lang="ro-RO"/>
              <a:t>Faceți clic pentru a edita stilul de titlu coordonator</a:t>
            </a:r>
          </a:p>
        </p:txBody>
      </p:sp>
      <p:sp>
        <p:nvSpPr>
          <p:cNvPr id="3" name="Subtitl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Rectangle 4">
            <a:extLst>
              <a:ext uri="{FF2B5EF4-FFF2-40B4-BE49-F238E27FC236}">
                <a16:creationId xmlns:a16="http://schemas.microsoft.com/office/drawing/2014/main" id="{613202C1-F476-BC2E-6A6D-96DEBB9D9D61}"/>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5" name="Rectangle 5">
            <a:extLst>
              <a:ext uri="{FF2B5EF4-FFF2-40B4-BE49-F238E27FC236}">
                <a16:creationId xmlns:a16="http://schemas.microsoft.com/office/drawing/2014/main" id="{465D006F-C0E7-E023-C198-F8151F621BAB}"/>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6" name="Rectangle 6">
            <a:extLst>
              <a:ext uri="{FF2B5EF4-FFF2-40B4-BE49-F238E27FC236}">
                <a16:creationId xmlns:a16="http://schemas.microsoft.com/office/drawing/2014/main" id="{5C82D9E7-BE69-6BA3-227D-E0503FD780AA}"/>
              </a:ext>
            </a:extLst>
          </p:cNvPr>
          <p:cNvSpPr>
            <a:spLocks noGrp="1" noChangeArrowheads="1"/>
          </p:cNvSpPr>
          <p:nvPr>
            <p:ph type="sldNum" sz="quarter" idx="12"/>
          </p:nvPr>
        </p:nvSpPr>
        <p:spPr>
          <a:ln/>
        </p:spPr>
        <p:txBody>
          <a:bodyPr/>
          <a:lstStyle>
            <a:lvl1pPr>
              <a:defRPr/>
            </a:lvl1pPr>
          </a:lstStyle>
          <a:p>
            <a:pPr>
              <a:defRPr/>
            </a:pPr>
            <a:fld id="{3D10D8DA-1A2D-1544-A63D-7A8AE8694873}" type="slidenum">
              <a:rPr lang="ru-RU" altLang="ro-RO"/>
              <a:pPr>
                <a:defRPr/>
              </a:pPr>
              <a:t>‹#›</a:t>
            </a:fld>
            <a:endParaRPr lang="ru-RU" altLang="ro-RO"/>
          </a:p>
        </p:txBody>
      </p:sp>
    </p:spTree>
    <p:extLst>
      <p:ext uri="{BB962C8B-B14F-4D97-AF65-F5344CB8AC3E}">
        <p14:creationId xmlns:p14="http://schemas.microsoft.com/office/powerpoint/2010/main" val="66897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Substituent text vertical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Rectangle 4">
            <a:extLst>
              <a:ext uri="{FF2B5EF4-FFF2-40B4-BE49-F238E27FC236}">
                <a16:creationId xmlns:a16="http://schemas.microsoft.com/office/drawing/2014/main" id="{84943ABA-930B-055E-90D5-882857DC58F9}"/>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5" name="Rectangle 5">
            <a:extLst>
              <a:ext uri="{FF2B5EF4-FFF2-40B4-BE49-F238E27FC236}">
                <a16:creationId xmlns:a16="http://schemas.microsoft.com/office/drawing/2014/main" id="{BA5DB52A-0A5F-31DD-B3B8-0595FCCC6FD2}"/>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6" name="Rectangle 6">
            <a:extLst>
              <a:ext uri="{FF2B5EF4-FFF2-40B4-BE49-F238E27FC236}">
                <a16:creationId xmlns:a16="http://schemas.microsoft.com/office/drawing/2014/main" id="{9CD6A84E-E841-F182-81CA-08CB2B372C0E}"/>
              </a:ext>
            </a:extLst>
          </p:cNvPr>
          <p:cNvSpPr>
            <a:spLocks noGrp="1" noChangeArrowheads="1"/>
          </p:cNvSpPr>
          <p:nvPr>
            <p:ph type="sldNum" sz="quarter" idx="12"/>
          </p:nvPr>
        </p:nvSpPr>
        <p:spPr>
          <a:ln/>
        </p:spPr>
        <p:txBody>
          <a:bodyPr/>
          <a:lstStyle>
            <a:lvl1pPr>
              <a:defRPr/>
            </a:lvl1pPr>
          </a:lstStyle>
          <a:p>
            <a:pPr>
              <a:defRPr/>
            </a:pPr>
            <a:fld id="{557BF4A6-B6A4-4949-8653-BC0F3985FF0B}" type="slidenum">
              <a:rPr lang="ru-RU" altLang="ro-RO"/>
              <a:pPr>
                <a:defRPr/>
              </a:pPr>
              <a:t>‹#›</a:t>
            </a:fld>
            <a:endParaRPr lang="ru-RU" altLang="ro-RO"/>
          </a:p>
        </p:txBody>
      </p:sp>
    </p:spTree>
    <p:extLst>
      <p:ext uri="{BB962C8B-B14F-4D97-AF65-F5344CB8AC3E}">
        <p14:creationId xmlns:p14="http://schemas.microsoft.com/office/powerpoint/2010/main" val="53178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Faceți clic pentru a edita stilul de titlu coordonator</a:t>
            </a:r>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Rectangle 4">
            <a:extLst>
              <a:ext uri="{FF2B5EF4-FFF2-40B4-BE49-F238E27FC236}">
                <a16:creationId xmlns:a16="http://schemas.microsoft.com/office/drawing/2014/main" id="{56E9FE18-CB83-4DEB-845F-3DB2AFEF303A}"/>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5" name="Rectangle 5">
            <a:extLst>
              <a:ext uri="{FF2B5EF4-FFF2-40B4-BE49-F238E27FC236}">
                <a16:creationId xmlns:a16="http://schemas.microsoft.com/office/drawing/2014/main" id="{7783F82A-F982-CEC2-B4E6-AD7CD14826D1}"/>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6" name="Rectangle 6">
            <a:extLst>
              <a:ext uri="{FF2B5EF4-FFF2-40B4-BE49-F238E27FC236}">
                <a16:creationId xmlns:a16="http://schemas.microsoft.com/office/drawing/2014/main" id="{349940DE-3444-B2F4-52F1-AAF2A7E5C316}"/>
              </a:ext>
            </a:extLst>
          </p:cNvPr>
          <p:cNvSpPr>
            <a:spLocks noGrp="1" noChangeArrowheads="1"/>
          </p:cNvSpPr>
          <p:nvPr>
            <p:ph type="sldNum" sz="quarter" idx="12"/>
          </p:nvPr>
        </p:nvSpPr>
        <p:spPr>
          <a:ln/>
        </p:spPr>
        <p:txBody>
          <a:bodyPr/>
          <a:lstStyle>
            <a:lvl1pPr>
              <a:defRPr/>
            </a:lvl1pPr>
          </a:lstStyle>
          <a:p>
            <a:pPr>
              <a:defRPr/>
            </a:pPr>
            <a:fld id="{65BD022E-C62A-C74D-BD79-3A3C03AB7D70}" type="slidenum">
              <a:rPr lang="ru-RU" altLang="ro-RO"/>
              <a:pPr>
                <a:defRPr/>
              </a:pPr>
              <a:t>‹#›</a:t>
            </a:fld>
            <a:endParaRPr lang="ru-RU" altLang="ro-RO"/>
          </a:p>
        </p:txBody>
      </p:sp>
    </p:spTree>
    <p:extLst>
      <p:ext uri="{BB962C8B-B14F-4D97-AF65-F5344CB8AC3E}">
        <p14:creationId xmlns:p14="http://schemas.microsoft.com/office/powerpoint/2010/main" val="149986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Substituent conținut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Rectangle 4">
            <a:extLst>
              <a:ext uri="{FF2B5EF4-FFF2-40B4-BE49-F238E27FC236}">
                <a16:creationId xmlns:a16="http://schemas.microsoft.com/office/drawing/2014/main" id="{A2EA45A4-A47E-695F-6304-29900389A49D}"/>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5" name="Rectangle 5">
            <a:extLst>
              <a:ext uri="{FF2B5EF4-FFF2-40B4-BE49-F238E27FC236}">
                <a16:creationId xmlns:a16="http://schemas.microsoft.com/office/drawing/2014/main" id="{32C7F244-9187-4EAD-50D5-587829185760}"/>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6" name="Rectangle 6">
            <a:extLst>
              <a:ext uri="{FF2B5EF4-FFF2-40B4-BE49-F238E27FC236}">
                <a16:creationId xmlns:a16="http://schemas.microsoft.com/office/drawing/2014/main" id="{61B33AF5-A438-734C-B90F-52DE2B37FCC5}"/>
              </a:ext>
            </a:extLst>
          </p:cNvPr>
          <p:cNvSpPr>
            <a:spLocks noGrp="1" noChangeArrowheads="1"/>
          </p:cNvSpPr>
          <p:nvPr>
            <p:ph type="sldNum" sz="quarter" idx="12"/>
          </p:nvPr>
        </p:nvSpPr>
        <p:spPr>
          <a:ln/>
        </p:spPr>
        <p:txBody>
          <a:bodyPr/>
          <a:lstStyle>
            <a:lvl1pPr>
              <a:defRPr/>
            </a:lvl1pPr>
          </a:lstStyle>
          <a:p>
            <a:pPr>
              <a:defRPr/>
            </a:pPr>
            <a:fld id="{3FACBF61-4767-0E4B-AE6A-D25438F270D8}" type="slidenum">
              <a:rPr lang="ru-RU" altLang="ro-RO"/>
              <a:pPr>
                <a:defRPr/>
              </a:pPr>
              <a:t>‹#›</a:t>
            </a:fld>
            <a:endParaRPr lang="ru-RU" altLang="ro-RO"/>
          </a:p>
        </p:txBody>
      </p:sp>
    </p:spTree>
    <p:extLst>
      <p:ext uri="{BB962C8B-B14F-4D97-AF65-F5344CB8AC3E}">
        <p14:creationId xmlns:p14="http://schemas.microsoft.com/office/powerpoint/2010/main" val="332866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p>
        </p:txBody>
      </p:sp>
      <p:sp>
        <p:nvSpPr>
          <p:cNvPr id="3" name="Substituent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Rectangle 4">
            <a:extLst>
              <a:ext uri="{FF2B5EF4-FFF2-40B4-BE49-F238E27FC236}">
                <a16:creationId xmlns:a16="http://schemas.microsoft.com/office/drawing/2014/main" id="{4FC9AA9E-5BFC-B75B-1A34-3A56831F5E28}"/>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5" name="Rectangle 5">
            <a:extLst>
              <a:ext uri="{FF2B5EF4-FFF2-40B4-BE49-F238E27FC236}">
                <a16:creationId xmlns:a16="http://schemas.microsoft.com/office/drawing/2014/main" id="{E6DD5961-96FC-1C80-8366-B1E737237A9E}"/>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6" name="Rectangle 6">
            <a:extLst>
              <a:ext uri="{FF2B5EF4-FFF2-40B4-BE49-F238E27FC236}">
                <a16:creationId xmlns:a16="http://schemas.microsoft.com/office/drawing/2014/main" id="{2A7F1D2B-8FC5-2A4D-48F0-F7481C5E2830}"/>
              </a:ext>
            </a:extLst>
          </p:cNvPr>
          <p:cNvSpPr>
            <a:spLocks noGrp="1" noChangeArrowheads="1"/>
          </p:cNvSpPr>
          <p:nvPr>
            <p:ph type="sldNum" sz="quarter" idx="12"/>
          </p:nvPr>
        </p:nvSpPr>
        <p:spPr>
          <a:ln/>
        </p:spPr>
        <p:txBody>
          <a:bodyPr/>
          <a:lstStyle>
            <a:lvl1pPr>
              <a:defRPr/>
            </a:lvl1pPr>
          </a:lstStyle>
          <a:p>
            <a:pPr>
              <a:defRPr/>
            </a:pPr>
            <a:fld id="{2AD2D31D-C0F1-874C-BD0D-27D02F811BF6}" type="slidenum">
              <a:rPr lang="ru-RU" altLang="ro-RO"/>
              <a:pPr>
                <a:defRPr/>
              </a:pPr>
              <a:t>‹#›</a:t>
            </a:fld>
            <a:endParaRPr lang="ru-RU" altLang="ro-RO"/>
          </a:p>
        </p:txBody>
      </p:sp>
    </p:spTree>
    <p:extLst>
      <p:ext uri="{BB962C8B-B14F-4D97-AF65-F5344CB8AC3E}">
        <p14:creationId xmlns:p14="http://schemas.microsoft.com/office/powerpoint/2010/main" val="348925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Substituent conținut 2"/>
          <p:cNvSpPr>
            <a:spLocks noGrp="1"/>
          </p:cNvSpPr>
          <p:nvPr>
            <p:ph sz="half" idx="1"/>
          </p:nvPr>
        </p:nvSpPr>
        <p:spPr>
          <a:xfrm>
            <a:off x="457200" y="1600200"/>
            <a:ext cx="4038600" cy="452596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4648200" y="1600200"/>
            <a:ext cx="4038600" cy="4525963"/>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Rectangle 4">
            <a:extLst>
              <a:ext uri="{FF2B5EF4-FFF2-40B4-BE49-F238E27FC236}">
                <a16:creationId xmlns:a16="http://schemas.microsoft.com/office/drawing/2014/main" id="{B3F16BB0-462F-25DA-263C-74D8FF1C2631}"/>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6" name="Rectangle 5">
            <a:extLst>
              <a:ext uri="{FF2B5EF4-FFF2-40B4-BE49-F238E27FC236}">
                <a16:creationId xmlns:a16="http://schemas.microsoft.com/office/drawing/2014/main" id="{1D417182-4701-CF2C-53F5-42B5540DF34C}"/>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7" name="Rectangle 6">
            <a:extLst>
              <a:ext uri="{FF2B5EF4-FFF2-40B4-BE49-F238E27FC236}">
                <a16:creationId xmlns:a16="http://schemas.microsoft.com/office/drawing/2014/main" id="{A892E082-527A-4D29-00A1-209B5B2EAE3C}"/>
              </a:ext>
            </a:extLst>
          </p:cNvPr>
          <p:cNvSpPr>
            <a:spLocks noGrp="1" noChangeArrowheads="1"/>
          </p:cNvSpPr>
          <p:nvPr>
            <p:ph type="sldNum" sz="quarter" idx="12"/>
          </p:nvPr>
        </p:nvSpPr>
        <p:spPr>
          <a:ln/>
        </p:spPr>
        <p:txBody>
          <a:bodyPr/>
          <a:lstStyle>
            <a:lvl1pPr>
              <a:defRPr/>
            </a:lvl1pPr>
          </a:lstStyle>
          <a:p>
            <a:pPr>
              <a:defRPr/>
            </a:pPr>
            <a:fld id="{CB076CC5-9F1C-5040-A6B5-F108F019CC41}" type="slidenum">
              <a:rPr lang="ru-RU" altLang="ro-RO"/>
              <a:pPr>
                <a:defRPr/>
              </a:pPr>
              <a:t>‹#›</a:t>
            </a:fld>
            <a:endParaRPr lang="ru-RU" altLang="ro-RO"/>
          </a:p>
        </p:txBody>
      </p:sp>
    </p:spTree>
    <p:extLst>
      <p:ext uri="{BB962C8B-B14F-4D97-AF65-F5344CB8AC3E}">
        <p14:creationId xmlns:p14="http://schemas.microsoft.com/office/powerpoint/2010/main" val="285589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630238" y="365125"/>
            <a:ext cx="7886700" cy="1325563"/>
          </a:xfrm>
        </p:spPr>
        <p:txBody>
          <a:bodyPr/>
          <a:lstStyle/>
          <a:p>
            <a:r>
              <a:rPr lang="ro-RO"/>
              <a:t>Faceți clic pentru a edita stilul de titlu coordonator</a:t>
            </a:r>
          </a:p>
        </p:txBody>
      </p:sp>
      <p:sp>
        <p:nvSpPr>
          <p:cNvPr id="3" name="Substituent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Rectangle 4">
            <a:extLst>
              <a:ext uri="{FF2B5EF4-FFF2-40B4-BE49-F238E27FC236}">
                <a16:creationId xmlns:a16="http://schemas.microsoft.com/office/drawing/2014/main" id="{E440C3E8-FBC2-D8E6-A1DA-2F6443540C6B}"/>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8" name="Rectangle 5">
            <a:extLst>
              <a:ext uri="{FF2B5EF4-FFF2-40B4-BE49-F238E27FC236}">
                <a16:creationId xmlns:a16="http://schemas.microsoft.com/office/drawing/2014/main" id="{2A940C50-9155-C960-6AD9-487A62C0B1DF}"/>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9" name="Rectangle 6">
            <a:extLst>
              <a:ext uri="{FF2B5EF4-FFF2-40B4-BE49-F238E27FC236}">
                <a16:creationId xmlns:a16="http://schemas.microsoft.com/office/drawing/2014/main" id="{8B50EBD5-02BC-A354-492F-6B6C1F7F3343}"/>
              </a:ext>
            </a:extLst>
          </p:cNvPr>
          <p:cNvSpPr>
            <a:spLocks noGrp="1" noChangeArrowheads="1"/>
          </p:cNvSpPr>
          <p:nvPr>
            <p:ph type="sldNum" sz="quarter" idx="12"/>
          </p:nvPr>
        </p:nvSpPr>
        <p:spPr>
          <a:ln/>
        </p:spPr>
        <p:txBody>
          <a:bodyPr/>
          <a:lstStyle>
            <a:lvl1pPr>
              <a:defRPr/>
            </a:lvl1pPr>
          </a:lstStyle>
          <a:p>
            <a:pPr>
              <a:defRPr/>
            </a:pPr>
            <a:fld id="{8D3A8BF3-04DB-724D-BEC9-75A8A1DE90A0}" type="slidenum">
              <a:rPr lang="ru-RU" altLang="ro-RO"/>
              <a:pPr>
                <a:defRPr/>
              </a:pPr>
              <a:t>‹#›</a:t>
            </a:fld>
            <a:endParaRPr lang="ru-RU" altLang="ro-RO"/>
          </a:p>
        </p:txBody>
      </p:sp>
    </p:spTree>
    <p:extLst>
      <p:ext uri="{BB962C8B-B14F-4D97-AF65-F5344CB8AC3E}">
        <p14:creationId xmlns:p14="http://schemas.microsoft.com/office/powerpoint/2010/main" val="24426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Faceți clic pentru a edita stilul de titlu coordonator</a:t>
            </a:r>
          </a:p>
        </p:txBody>
      </p:sp>
      <p:sp>
        <p:nvSpPr>
          <p:cNvPr id="3" name="Rectangle 4">
            <a:extLst>
              <a:ext uri="{FF2B5EF4-FFF2-40B4-BE49-F238E27FC236}">
                <a16:creationId xmlns:a16="http://schemas.microsoft.com/office/drawing/2014/main" id="{7F34176A-6D31-894E-E9D4-C23D3CDCC5A4}"/>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4" name="Rectangle 5">
            <a:extLst>
              <a:ext uri="{FF2B5EF4-FFF2-40B4-BE49-F238E27FC236}">
                <a16:creationId xmlns:a16="http://schemas.microsoft.com/office/drawing/2014/main" id="{2879E21F-AA63-FA94-0AB2-9C3D9889843E}"/>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5" name="Rectangle 6">
            <a:extLst>
              <a:ext uri="{FF2B5EF4-FFF2-40B4-BE49-F238E27FC236}">
                <a16:creationId xmlns:a16="http://schemas.microsoft.com/office/drawing/2014/main" id="{D074DFFE-2117-D6FA-0B58-F9BA6C17EEEC}"/>
              </a:ext>
            </a:extLst>
          </p:cNvPr>
          <p:cNvSpPr>
            <a:spLocks noGrp="1" noChangeArrowheads="1"/>
          </p:cNvSpPr>
          <p:nvPr>
            <p:ph type="sldNum" sz="quarter" idx="12"/>
          </p:nvPr>
        </p:nvSpPr>
        <p:spPr>
          <a:ln/>
        </p:spPr>
        <p:txBody>
          <a:bodyPr/>
          <a:lstStyle>
            <a:lvl1pPr>
              <a:defRPr/>
            </a:lvl1pPr>
          </a:lstStyle>
          <a:p>
            <a:pPr>
              <a:defRPr/>
            </a:pPr>
            <a:fld id="{D9526634-97B1-D241-AB85-46C7941A8CC0}" type="slidenum">
              <a:rPr lang="ru-RU" altLang="ro-RO"/>
              <a:pPr>
                <a:defRPr/>
              </a:pPr>
              <a:t>‹#›</a:t>
            </a:fld>
            <a:endParaRPr lang="ru-RU" altLang="ro-RO"/>
          </a:p>
        </p:txBody>
      </p:sp>
    </p:spTree>
    <p:extLst>
      <p:ext uri="{BB962C8B-B14F-4D97-AF65-F5344CB8AC3E}">
        <p14:creationId xmlns:p14="http://schemas.microsoft.com/office/powerpoint/2010/main" val="296448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E0BC385-2165-6F55-0AE3-A7E7141A5B77}"/>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3" name="Rectangle 5">
            <a:extLst>
              <a:ext uri="{FF2B5EF4-FFF2-40B4-BE49-F238E27FC236}">
                <a16:creationId xmlns:a16="http://schemas.microsoft.com/office/drawing/2014/main" id="{C5F67E6B-D7F7-A57A-17E3-7E07A599EED4}"/>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4" name="Rectangle 6">
            <a:extLst>
              <a:ext uri="{FF2B5EF4-FFF2-40B4-BE49-F238E27FC236}">
                <a16:creationId xmlns:a16="http://schemas.microsoft.com/office/drawing/2014/main" id="{73F878C9-B0EE-6C8A-5D31-A4E32E571984}"/>
              </a:ext>
            </a:extLst>
          </p:cNvPr>
          <p:cNvSpPr>
            <a:spLocks noGrp="1" noChangeArrowheads="1"/>
          </p:cNvSpPr>
          <p:nvPr>
            <p:ph type="sldNum" sz="quarter" idx="12"/>
          </p:nvPr>
        </p:nvSpPr>
        <p:spPr>
          <a:ln/>
        </p:spPr>
        <p:txBody>
          <a:bodyPr/>
          <a:lstStyle>
            <a:lvl1pPr>
              <a:defRPr/>
            </a:lvl1pPr>
          </a:lstStyle>
          <a:p>
            <a:pPr>
              <a:defRPr/>
            </a:pPr>
            <a:fld id="{48422BE6-FF72-A847-A3C1-92722F52766D}" type="slidenum">
              <a:rPr lang="ru-RU" altLang="ro-RO"/>
              <a:pPr>
                <a:defRPr/>
              </a:pPr>
              <a:t>‹#›</a:t>
            </a:fld>
            <a:endParaRPr lang="ru-RU" altLang="ro-RO"/>
          </a:p>
        </p:txBody>
      </p:sp>
    </p:spTree>
    <p:extLst>
      <p:ext uri="{BB962C8B-B14F-4D97-AF65-F5344CB8AC3E}">
        <p14:creationId xmlns:p14="http://schemas.microsoft.com/office/powerpoint/2010/main" val="416178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p>
        </p:txBody>
      </p:sp>
      <p:sp>
        <p:nvSpPr>
          <p:cNvPr id="3" name="Substituent conținut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Rectangle 4">
            <a:extLst>
              <a:ext uri="{FF2B5EF4-FFF2-40B4-BE49-F238E27FC236}">
                <a16:creationId xmlns:a16="http://schemas.microsoft.com/office/drawing/2014/main" id="{5B1EBC9F-9DF3-5890-9DC0-4E67552F993E}"/>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6" name="Rectangle 5">
            <a:extLst>
              <a:ext uri="{FF2B5EF4-FFF2-40B4-BE49-F238E27FC236}">
                <a16:creationId xmlns:a16="http://schemas.microsoft.com/office/drawing/2014/main" id="{8FE87F14-25F2-DB8A-093B-67F81443C9A5}"/>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7" name="Rectangle 6">
            <a:extLst>
              <a:ext uri="{FF2B5EF4-FFF2-40B4-BE49-F238E27FC236}">
                <a16:creationId xmlns:a16="http://schemas.microsoft.com/office/drawing/2014/main" id="{E3AB4BBC-4264-2CEE-5C21-2D74AE767186}"/>
              </a:ext>
            </a:extLst>
          </p:cNvPr>
          <p:cNvSpPr>
            <a:spLocks noGrp="1" noChangeArrowheads="1"/>
          </p:cNvSpPr>
          <p:nvPr>
            <p:ph type="sldNum" sz="quarter" idx="12"/>
          </p:nvPr>
        </p:nvSpPr>
        <p:spPr>
          <a:ln/>
        </p:spPr>
        <p:txBody>
          <a:bodyPr/>
          <a:lstStyle>
            <a:lvl1pPr>
              <a:defRPr/>
            </a:lvl1pPr>
          </a:lstStyle>
          <a:p>
            <a:pPr>
              <a:defRPr/>
            </a:pPr>
            <a:fld id="{735AF8E0-86D2-FE46-B23E-91AD615F5E07}" type="slidenum">
              <a:rPr lang="ru-RU" altLang="ro-RO"/>
              <a:pPr>
                <a:defRPr/>
              </a:pPr>
              <a:t>‹#›</a:t>
            </a:fld>
            <a:endParaRPr lang="ru-RU" altLang="ro-RO"/>
          </a:p>
        </p:txBody>
      </p:sp>
    </p:spTree>
    <p:extLst>
      <p:ext uri="{BB962C8B-B14F-4D97-AF65-F5344CB8AC3E}">
        <p14:creationId xmlns:p14="http://schemas.microsoft.com/office/powerpoint/2010/main" val="307231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p>
        </p:txBody>
      </p:sp>
      <p:sp>
        <p:nvSpPr>
          <p:cNvPr id="3" name="Substituent i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Substituent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Rectangle 4">
            <a:extLst>
              <a:ext uri="{FF2B5EF4-FFF2-40B4-BE49-F238E27FC236}">
                <a16:creationId xmlns:a16="http://schemas.microsoft.com/office/drawing/2014/main" id="{64B1B19C-4A57-D4A1-D402-B4DE6B9D58A4}"/>
              </a:ext>
            </a:extLst>
          </p:cNvPr>
          <p:cNvSpPr>
            <a:spLocks noGrp="1" noChangeArrowheads="1"/>
          </p:cNvSpPr>
          <p:nvPr>
            <p:ph type="dt" sz="half" idx="10"/>
          </p:nvPr>
        </p:nvSpPr>
        <p:spPr>
          <a:ln/>
        </p:spPr>
        <p:txBody>
          <a:bodyPr/>
          <a:lstStyle>
            <a:lvl1pPr>
              <a:defRPr/>
            </a:lvl1pPr>
          </a:lstStyle>
          <a:p>
            <a:pPr>
              <a:defRPr/>
            </a:pPr>
            <a:endParaRPr lang="ru-RU" altLang="ro-RO"/>
          </a:p>
        </p:txBody>
      </p:sp>
      <p:sp>
        <p:nvSpPr>
          <p:cNvPr id="6" name="Rectangle 5">
            <a:extLst>
              <a:ext uri="{FF2B5EF4-FFF2-40B4-BE49-F238E27FC236}">
                <a16:creationId xmlns:a16="http://schemas.microsoft.com/office/drawing/2014/main" id="{B81FE7B4-A271-61EF-8515-410CDCF5B92D}"/>
              </a:ext>
            </a:extLst>
          </p:cNvPr>
          <p:cNvSpPr>
            <a:spLocks noGrp="1" noChangeArrowheads="1"/>
          </p:cNvSpPr>
          <p:nvPr>
            <p:ph type="ftr" sz="quarter" idx="11"/>
          </p:nvPr>
        </p:nvSpPr>
        <p:spPr>
          <a:ln/>
        </p:spPr>
        <p:txBody>
          <a:bodyPr/>
          <a:lstStyle>
            <a:lvl1pPr>
              <a:defRPr/>
            </a:lvl1pPr>
          </a:lstStyle>
          <a:p>
            <a:pPr>
              <a:defRPr/>
            </a:pPr>
            <a:endParaRPr lang="ru-RU" altLang="ro-RO"/>
          </a:p>
        </p:txBody>
      </p:sp>
      <p:sp>
        <p:nvSpPr>
          <p:cNvPr id="7" name="Rectangle 6">
            <a:extLst>
              <a:ext uri="{FF2B5EF4-FFF2-40B4-BE49-F238E27FC236}">
                <a16:creationId xmlns:a16="http://schemas.microsoft.com/office/drawing/2014/main" id="{A0B0A771-26AF-4D67-244C-4D6E69350448}"/>
              </a:ext>
            </a:extLst>
          </p:cNvPr>
          <p:cNvSpPr>
            <a:spLocks noGrp="1" noChangeArrowheads="1"/>
          </p:cNvSpPr>
          <p:nvPr>
            <p:ph type="sldNum" sz="quarter" idx="12"/>
          </p:nvPr>
        </p:nvSpPr>
        <p:spPr>
          <a:ln/>
        </p:spPr>
        <p:txBody>
          <a:bodyPr/>
          <a:lstStyle>
            <a:lvl1pPr>
              <a:defRPr/>
            </a:lvl1pPr>
          </a:lstStyle>
          <a:p>
            <a:pPr>
              <a:defRPr/>
            </a:pPr>
            <a:fld id="{C06DD067-55A5-D843-8CE4-0DB1935EF47F}" type="slidenum">
              <a:rPr lang="ru-RU" altLang="ro-RO"/>
              <a:pPr>
                <a:defRPr/>
              </a:pPr>
              <a:t>‹#›</a:t>
            </a:fld>
            <a:endParaRPr lang="ru-RU" altLang="ro-RO"/>
          </a:p>
        </p:txBody>
      </p:sp>
    </p:spTree>
    <p:extLst>
      <p:ext uri="{BB962C8B-B14F-4D97-AF65-F5344CB8AC3E}">
        <p14:creationId xmlns:p14="http://schemas.microsoft.com/office/powerpoint/2010/main" val="51715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D742A9-C5C9-5864-83A3-67415C82C1E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o-RO"/>
              <a:t>Click to edit Master title style</a:t>
            </a:r>
          </a:p>
        </p:txBody>
      </p:sp>
      <p:sp>
        <p:nvSpPr>
          <p:cNvPr id="1027" name="Rectangle 3">
            <a:extLst>
              <a:ext uri="{FF2B5EF4-FFF2-40B4-BE49-F238E27FC236}">
                <a16:creationId xmlns:a16="http://schemas.microsoft.com/office/drawing/2014/main" id="{535925BE-9E3B-4FE2-826F-829CC930F39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o-RO"/>
              <a:t>Click to edit Master text styles</a:t>
            </a:r>
          </a:p>
          <a:p>
            <a:pPr lvl="1"/>
            <a:r>
              <a:rPr lang="ru-RU" altLang="ro-RO"/>
              <a:t>Second level</a:t>
            </a:r>
          </a:p>
          <a:p>
            <a:pPr lvl="2"/>
            <a:r>
              <a:rPr lang="ru-RU" altLang="ro-RO"/>
              <a:t>Third level</a:t>
            </a:r>
          </a:p>
          <a:p>
            <a:pPr lvl="3"/>
            <a:r>
              <a:rPr lang="ru-RU" altLang="ro-RO"/>
              <a:t>Fourth level</a:t>
            </a:r>
          </a:p>
          <a:p>
            <a:pPr lvl="4"/>
            <a:r>
              <a:rPr lang="ru-RU" altLang="ro-RO"/>
              <a:t>Fifth level</a:t>
            </a:r>
          </a:p>
        </p:txBody>
      </p:sp>
      <p:sp>
        <p:nvSpPr>
          <p:cNvPr id="1028" name="Rectangle 4">
            <a:extLst>
              <a:ext uri="{FF2B5EF4-FFF2-40B4-BE49-F238E27FC236}">
                <a16:creationId xmlns:a16="http://schemas.microsoft.com/office/drawing/2014/main" id="{F36953F7-93F0-0A74-C675-EF57E23B051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o-RO"/>
          </a:p>
        </p:txBody>
      </p:sp>
      <p:sp>
        <p:nvSpPr>
          <p:cNvPr id="1029" name="Rectangle 5">
            <a:extLst>
              <a:ext uri="{FF2B5EF4-FFF2-40B4-BE49-F238E27FC236}">
                <a16:creationId xmlns:a16="http://schemas.microsoft.com/office/drawing/2014/main" id="{CBD71B02-160F-A4DA-F81A-7E8094D92D4F}"/>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o-RO"/>
          </a:p>
        </p:txBody>
      </p:sp>
      <p:sp>
        <p:nvSpPr>
          <p:cNvPr id="1030" name="Rectangle 6">
            <a:extLst>
              <a:ext uri="{FF2B5EF4-FFF2-40B4-BE49-F238E27FC236}">
                <a16:creationId xmlns:a16="http://schemas.microsoft.com/office/drawing/2014/main" id="{130CCC29-DAB2-62F1-F650-556DBA73DB5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9440045-4786-C743-A4BD-738EF8694DC9}" type="slidenum">
              <a:rPr lang="ru-RU" altLang="ro-RO"/>
              <a:pPr>
                <a:defRPr/>
              </a:pPr>
              <a:t>‹#›</a:t>
            </a:fld>
            <a:endParaRPr lang="ru-RU" altLang="ro-RO"/>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obgyn.onlinelibrary.wiley.com/doi/full/10.1002/pd.5620" TargetMode="External"/><Relationship Id="rId3" Type="http://schemas.openxmlformats.org/officeDocument/2006/relationships/hyperlink" Target="https://www.ncbi.nlm.nih.gov/pmc/articles/PMC4303457/" TargetMode="External"/><Relationship Id="rId7" Type="http://schemas.openxmlformats.org/officeDocument/2006/relationships/hyperlink" Target="https://journals.lww.com/greenjournal/Abstract/2020/10000/Screening_for_Fetal_Chromosomal_Abnormalities_.44.aspx" TargetMode="External"/><Relationship Id="rId2" Type="http://schemas.openxmlformats.org/officeDocument/2006/relationships/hyperlink" Target="https://www.gimjournal.org/article/S1098-3600(21)03161-0/fulltext" TargetMode="External"/><Relationship Id="rId1" Type="http://schemas.openxmlformats.org/officeDocument/2006/relationships/slideLayout" Target="../slideLayouts/slideLayout2.xml"/><Relationship Id="rId6" Type="http://schemas.openxmlformats.org/officeDocument/2006/relationships/hyperlink" Target="https://www.gimjournal.org/article/S1098-3600(21)04448-8/fulltext" TargetMode="External"/><Relationship Id="rId11" Type="http://schemas.openxmlformats.org/officeDocument/2006/relationships/hyperlink" Target="http://www.webmd.com/" TargetMode="External"/><Relationship Id="rId5" Type="http://schemas.openxmlformats.org/officeDocument/2006/relationships/hyperlink" Target="https://www.ncbi.nlm.nih.gov/pmc/articles/PMC8132573/" TargetMode="External"/><Relationship Id="rId10" Type="http://schemas.openxmlformats.org/officeDocument/2006/relationships/hyperlink" Target="http://www.mayoclinic.org/" TargetMode="External"/><Relationship Id="rId4" Type="http://schemas.openxmlformats.org/officeDocument/2006/relationships/hyperlink" Target="https://www.tandfonline.com/doi/full/10.1586/14737159.2016.1152890" TargetMode="External"/><Relationship Id="rId9" Type="http://schemas.openxmlformats.org/officeDocument/2006/relationships/hyperlink" Target="http://www.whattoexpec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CasetăText 4">
            <a:extLst>
              <a:ext uri="{FF2B5EF4-FFF2-40B4-BE49-F238E27FC236}">
                <a16:creationId xmlns:a16="http://schemas.microsoft.com/office/drawing/2014/main" id="{6DA100D7-B38C-EF4E-DF92-3797888DDC8B}"/>
              </a:ext>
            </a:extLst>
          </p:cNvPr>
          <p:cNvSpPr txBox="1">
            <a:spLocks noChangeArrowheads="1"/>
          </p:cNvSpPr>
          <p:nvPr/>
        </p:nvSpPr>
        <p:spPr bwMode="auto">
          <a:xfrm>
            <a:off x="1447800" y="2827647"/>
            <a:ext cx="7162800" cy="138499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1200"/>
              </a:spcBef>
              <a:spcAft>
                <a:spcPts val="1200"/>
              </a:spcAft>
              <a:defRPr/>
            </a:pPr>
            <a:r>
              <a:rPr lang="ro-RO" sz="2800" b="1" dirty="0">
                <a:solidFill>
                  <a:schemeClr val="accent4">
                    <a:lumMod val="10000"/>
                  </a:schemeClr>
                </a:solidFill>
                <a:latin typeface="+mj-lt"/>
                <a:ea typeface="Times New Roman" panose="02020603050405020304" pitchFamily="18" charset="0"/>
              </a:rPr>
              <a:t>SCREENING-UL PENTRU ANOMALII CROMOZOMIALE  IN SARCINA MULTIPLA</a:t>
            </a:r>
          </a:p>
        </p:txBody>
      </p:sp>
      <p:pic>
        <p:nvPicPr>
          <p:cNvPr id="1029" name="image4.jpeg">
            <a:extLst>
              <a:ext uri="{FF2B5EF4-FFF2-40B4-BE49-F238E27FC236}">
                <a16:creationId xmlns:a16="http://schemas.microsoft.com/office/drawing/2014/main" id="{9FCBC5E0-7D99-4D43-6A49-832AF9579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88" y="97842"/>
            <a:ext cx="2160711" cy="105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5.png">
            <a:extLst>
              <a:ext uri="{FF2B5EF4-FFF2-40B4-BE49-F238E27FC236}">
                <a16:creationId xmlns:a16="http://schemas.microsoft.com/office/drawing/2014/main" id="{A54DFDDE-DFF4-637E-2C32-372DB88F1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
            <a:ext cx="2438400" cy="100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tăText 3">
            <a:extLst>
              <a:ext uri="{FF2B5EF4-FFF2-40B4-BE49-F238E27FC236}">
                <a16:creationId xmlns:a16="http://schemas.microsoft.com/office/drawing/2014/main" id="{929CDD05-AD43-B055-3048-DD3FB5690ABD}"/>
              </a:ext>
            </a:extLst>
          </p:cNvPr>
          <p:cNvSpPr txBox="1"/>
          <p:nvPr/>
        </p:nvSpPr>
        <p:spPr>
          <a:xfrm>
            <a:off x="2220310" y="114287"/>
            <a:ext cx="4572000" cy="1323439"/>
          </a:xfrm>
          <a:prstGeom prst="rect">
            <a:avLst/>
          </a:prstGeom>
          <a:noFill/>
        </p:spPr>
        <p:txBody>
          <a:bodyPr wrap="square">
            <a:spAutoFit/>
          </a:bodyPr>
          <a:lstStyle/>
          <a:p>
            <a:pPr marL="192405" marR="349250" algn="ctr">
              <a:spcBef>
                <a:spcPts val="760"/>
              </a:spcBef>
              <a:spcAft>
                <a:spcPts val="0"/>
              </a:spcAft>
            </a:pPr>
            <a:r>
              <a:rPr lang="ro-RO" sz="2000" b="1" kern="0" dirty="0">
                <a:solidFill>
                  <a:srgbClr val="420C36"/>
                </a:solidFill>
                <a:effectLst/>
                <a:latin typeface="Calibri" panose="020F0502020204030204" pitchFamily="34" charset="0"/>
              </a:rPr>
              <a:t>Dezvoltarea</a:t>
            </a:r>
            <a:r>
              <a:rPr lang="ro-RO" sz="2000" b="1" kern="0" spc="-25" dirty="0">
                <a:solidFill>
                  <a:srgbClr val="420C36"/>
                </a:solidFill>
                <a:effectLst/>
                <a:latin typeface="Calibri" panose="020F0502020204030204" pitchFamily="34" charset="0"/>
              </a:rPr>
              <a:t> </a:t>
            </a:r>
            <a:r>
              <a:rPr lang="ro-RO" sz="2000" b="1" kern="0" dirty="0">
                <a:solidFill>
                  <a:srgbClr val="420C36"/>
                </a:solidFill>
                <a:effectLst/>
                <a:latin typeface="Calibri" panose="020F0502020204030204" pitchFamily="34" charset="0"/>
              </a:rPr>
              <a:t>unui</a:t>
            </a:r>
            <a:r>
              <a:rPr lang="ro-RO" sz="2000" b="1" kern="0" spc="-25" dirty="0">
                <a:solidFill>
                  <a:srgbClr val="420C36"/>
                </a:solidFill>
                <a:effectLst/>
                <a:latin typeface="Calibri" panose="020F0502020204030204" pitchFamily="34" charset="0"/>
              </a:rPr>
              <a:t> </a:t>
            </a:r>
            <a:r>
              <a:rPr lang="ro-RO" sz="2000" b="1" kern="0" dirty="0">
                <a:solidFill>
                  <a:srgbClr val="420C36"/>
                </a:solidFill>
                <a:effectLst/>
                <a:latin typeface="Calibri" panose="020F0502020204030204" pitchFamily="34" charset="0"/>
              </a:rPr>
              <a:t>sistem</a:t>
            </a:r>
            <a:r>
              <a:rPr lang="ro-RO" sz="2000" b="1" kern="0" spc="-25" dirty="0">
                <a:solidFill>
                  <a:srgbClr val="420C36"/>
                </a:solidFill>
                <a:effectLst/>
                <a:latin typeface="Calibri" panose="020F0502020204030204" pitchFamily="34" charset="0"/>
              </a:rPr>
              <a:t> </a:t>
            </a:r>
            <a:r>
              <a:rPr lang="ro-RO" sz="2000" b="1" kern="0" dirty="0">
                <a:solidFill>
                  <a:srgbClr val="420C36"/>
                </a:solidFill>
                <a:effectLst/>
                <a:latin typeface="Calibri" panose="020F0502020204030204" pitchFamily="34" charset="0"/>
              </a:rPr>
              <a:t>regional</a:t>
            </a:r>
          </a:p>
          <a:p>
            <a:pPr marL="192405" marR="346075" algn="ctr">
              <a:spcBef>
                <a:spcPts val="0"/>
              </a:spcBef>
              <a:spcAft>
                <a:spcPts val="0"/>
              </a:spcAft>
            </a:pPr>
            <a:r>
              <a:rPr lang="ro-RO" sz="2000" b="1" dirty="0">
                <a:solidFill>
                  <a:srgbClr val="420C36"/>
                </a:solidFill>
                <a:effectLst/>
                <a:latin typeface="Calibri" panose="020F0502020204030204" pitchFamily="34" charset="0"/>
                <a:ea typeface="Calibri" panose="020F0502020204030204" pitchFamily="34" charset="0"/>
              </a:rPr>
              <a:t>de centre medicale de </a:t>
            </a:r>
            <a:r>
              <a:rPr lang="ro-RO" sz="2000" b="1" dirty="0" err="1">
                <a:solidFill>
                  <a:srgbClr val="420C36"/>
                </a:solidFill>
                <a:effectLst/>
                <a:latin typeface="Calibri" panose="020F0502020204030204" pitchFamily="34" charset="0"/>
                <a:ea typeface="Calibri" panose="020F0502020204030204" pitchFamily="34" charset="0"/>
              </a:rPr>
              <a:t>excelenţă</a:t>
            </a:r>
            <a:r>
              <a:rPr lang="ro-RO" sz="2000" b="1" dirty="0">
                <a:solidFill>
                  <a:srgbClr val="420C36"/>
                </a:solidFill>
                <a:effectLst/>
                <a:latin typeface="Calibri" panose="020F0502020204030204" pitchFamily="34" charset="0"/>
                <a:ea typeface="Calibri" panose="020F0502020204030204" pitchFamily="34" charset="0"/>
              </a:rPr>
              <a:t> în screening </a:t>
            </a:r>
            <a:r>
              <a:rPr lang="ro-RO" sz="2000" b="1" spc="-490" dirty="0">
                <a:solidFill>
                  <a:srgbClr val="420C36"/>
                </a:solidFill>
                <a:effectLst/>
                <a:latin typeface="Calibri" panose="020F0502020204030204" pitchFamily="34" charset="0"/>
                <a:ea typeface="Calibri" panose="020F0502020204030204" pitchFamily="34" charset="0"/>
              </a:rPr>
              <a:t> </a:t>
            </a:r>
            <a:r>
              <a:rPr lang="ro-RO" sz="2000" b="1" dirty="0">
                <a:solidFill>
                  <a:srgbClr val="420C36"/>
                </a:solidFill>
                <a:effectLst/>
                <a:latin typeface="Calibri" panose="020F0502020204030204" pitchFamily="34" charset="0"/>
                <a:ea typeface="Calibri" panose="020F0502020204030204" pitchFamily="34" charset="0"/>
              </a:rPr>
              <a:t>prenatal</a:t>
            </a:r>
            <a:r>
              <a:rPr lang="ro-RO" sz="2000" b="1" spc="-5" dirty="0">
                <a:solidFill>
                  <a:srgbClr val="420C36"/>
                </a:solidFill>
                <a:effectLst/>
                <a:latin typeface="Calibri" panose="020F0502020204030204" pitchFamily="34" charset="0"/>
                <a:ea typeface="Calibri" panose="020F0502020204030204" pitchFamily="34" charset="0"/>
              </a:rPr>
              <a:t> </a:t>
            </a:r>
            <a:r>
              <a:rPr lang="ro-RO" sz="2000" b="1" dirty="0">
                <a:solidFill>
                  <a:srgbClr val="420C36"/>
                </a:solidFill>
                <a:effectLst/>
                <a:latin typeface="Calibri" panose="020F0502020204030204" pitchFamily="34" charset="0"/>
                <a:ea typeface="Calibri" panose="020F0502020204030204" pitchFamily="34" charset="0"/>
              </a:rPr>
              <a:t>în</a:t>
            </a:r>
            <a:r>
              <a:rPr lang="ro-RO" sz="2000" b="1" spc="-10" dirty="0">
                <a:solidFill>
                  <a:srgbClr val="420C36"/>
                </a:solidFill>
                <a:effectLst/>
                <a:latin typeface="Calibri" panose="020F0502020204030204" pitchFamily="34" charset="0"/>
                <a:ea typeface="Calibri" panose="020F0502020204030204" pitchFamily="34" charset="0"/>
              </a:rPr>
              <a:t> </a:t>
            </a:r>
            <a:r>
              <a:rPr lang="ro-RO" sz="2000" b="1" dirty="0">
                <a:solidFill>
                  <a:srgbClr val="420C36"/>
                </a:solidFill>
                <a:effectLst/>
                <a:latin typeface="Calibri" panose="020F0502020204030204" pitchFamily="34" charset="0"/>
                <a:ea typeface="Calibri" panose="020F0502020204030204" pitchFamily="34" charset="0"/>
              </a:rPr>
              <a:t>Regiunea</a:t>
            </a:r>
            <a:r>
              <a:rPr lang="ro-RO" sz="2000" b="1" spc="-5" dirty="0">
                <a:solidFill>
                  <a:srgbClr val="420C36"/>
                </a:solidFill>
                <a:effectLst/>
                <a:latin typeface="Calibri" panose="020F0502020204030204" pitchFamily="34" charset="0"/>
                <a:ea typeface="Calibri" panose="020F0502020204030204" pitchFamily="34" charset="0"/>
              </a:rPr>
              <a:t> </a:t>
            </a:r>
            <a:r>
              <a:rPr lang="ro-RO" sz="2000" b="1" dirty="0">
                <a:solidFill>
                  <a:srgbClr val="420C36"/>
                </a:solidFill>
                <a:effectLst/>
                <a:latin typeface="Calibri" panose="020F0502020204030204" pitchFamily="34" charset="0"/>
                <a:ea typeface="Calibri" panose="020F0502020204030204" pitchFamily="34" charset="0"/>
              </a:rPr>
              <a:t>de</a:t>
            </a:r>
            <a:r>
              <a:rPr lang="ro-RO" sz="2000" b="1" spc="5" dirty="0">
                <a:solidFill>
                  <a:srgbClr val="420C36"/>
                </a:solidFill>
                <a:effectLst/>
                <a:latin typeface="Calibri" panose="020F0502020204030204" pitchFamily="34" charset="0"/>
                <a:ea typeface="Calibri" panose="020F0502020204030204" pitchFamily="34" charset="0"/>
              </a:rPr>
              <a:t> </a:t>
            </a:r>
            <a:r>
              <a:rPr lang="ro-RO" sz="2000" b="1" dirty="0">
                <a:solidFill>
                  <a:srgbClr val="420C36"/>
                </a:solidFill>
                <a:effectLst/>
                <a:latin typeface="Calibri" panose="020F0502020204030204" pitchFamily="34" charset="0"/>
                <a:ea typeface="Calibri" panose="020F0502020204030204" pitchFamily="34" charset="0"/>
              </a:rPr>
              <a:t>Vest</a:t>
            </a:r>
            <a:endParaRPr lang="ro-RO" sz="2000" dirty="0">
              <a:solidFill>
                <a:srgbClr val="420C36"/>
              </a:solidFill>
              <a:effectLst/>
              <a:latin typeface="Calibri" panose="020F0502020204030204" pitchFamily="34" charset="0"/>
              <a:ea typeface="Calibri" panose="020F0502020204030204" pitchFamily="34" charset="0"/>
            </a:endParaRPr>
          </a:p>
        </p:txBody>
      </p:sp>
      <p:pic>
        <p:nvPicPr>
          <p:cNvPr id="1031" name="Picture 2">
            <a:extLst>
              <a:ext uri="{FF2B5EF4-FFF2-40B4-BE49-F238E27FC236}">
                <a16:creationId xmlns:a16="http://schemas.microsoft.com/office/drawing/2014/main" id="{B795D942-3761-07E2-B09F-52BA67941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310" y="1520794"/>
            <a:ext cx="10128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2.jpeg">
            <a:extLst>
              <a:ext uri="{FF2B5EF4-FFF2-40B4-BE49-F238E27FC236}">
                <a16:creationId xmlns:a16="http://schemas.microsoft.com/office/drawing/2014/main" id="{05FB8C08-B06B-A133-BB2E-C72D8F689E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54571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3.png">
            <a:extLst>
              <a:ext uri="{FF2B5EF4-FFF2-40B4-BE49-F238E27FC236}">
                <a16:creationId xmlns:a16="http://schemas.microsoft.com/office/drawing/2014/main" id="{73BCBEFC-9466-9D02-3629-0AAB37D79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5842" y="1379066"/>
            <a:ext cx="91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u 4">
            <a:extLst>
              <a:ext uri="{FF2B5EF4-FFF2-40B4-BE49-F238E27FC236}">
                <a16:creationId xmlns:a16="http://schemas.microsoft.com/office/drawing/2014/main" id="{C7186EEB-BA3E-1FBB-E87F-BAB92D6F6960}"/>
              </a:ext>
            </a:extLst>
          </p:cNvPr>
          <p:cNvSpPr>
            <a:spLocks noGrp="1"/>
          </p:cNvSpPr>
          <p:nvPr>
            <p:ph type="subTitle" idx="1"/>
          </p:nvPr>
        </p:nvSpPr>
        <p:spPr>
          <a:xfrm>
            <a:off x="5181600" y="5761636"/>
            <a:ext cx="3962400" cy="899193"/>
          </a:xfrm>
        </p:spPr>
        <p:txBody>
          <a:bodyPr/>
          <a:lstStyle/>
          <a:p>
            <a:pPr algn="r"/>
            <a:r>
              <a:rPr lang="ro-RO" sz="2000" b="1" dirty="0">
                <a:solidFill>
                  <a:schemeClr val="bg2">
                    <a:lumMod val="75000"/>
                  </a:schemeClr>
                </a:solidFill>
              </a:rPr>
              <a:t>IZABELLA Petre</a:t>
            </a:r>
          </a:p>
          <a:p>
            <a:pPr algn="r"/>
            <a:r>
              <a:rPr lang="ro-RO" sz="2000" b="1" dirty="0">
                <a:solidFill>
                  <a:schemeClr val="bg2">
                    <a:lumMod val="75000"/>
                  </a:schemeClr>
                </a:solidFill>
              </a:rPr>
              <a:t>CĂTĂLIN </a:t>
            </a:r>
            <a:r>
              <a:rPr lang="ro-RO" sz="2000" b="1" dirty="0" err="1">
                <a:solidFill>
                  <a:schemeClr val="bg2">
                    <a:lumMod val="75000"/>
                  </a:schemeClr>
                </a:solidFill>
              </a:rPr>
              <a:t>Tau</a:t>
            </a:r>
            <a:endParaRPr lang="ro-RO" sz="2000" b="1" dirty="0">
              <a:solidFill>
                <a:schemeClr val="bg2">
                  <a:lumMod val="75000"/>
                </a:schemeClr>
              </a:solidFill>
            </a:endParaRPr>
          </a:p>
        </p:txBody>
      </p:sp>
      <p:pic>
        <p:nvPicPr>
          <p:cNvPr id="6" name="Imagine 5">
            <a:extLst>
              <a:ext uri="{FF2B5EF4-FFF2-40B4-BE49-F238E27FC236}">
                <a16:creationId xmlns:a16="http://schemas.microsoft.com/office/drawing/2014/main" id="{6EE360DA-9474-01B7-121D-358B227CD804}"/>
              </a:ext>
            </a:extLst>
          </p:cNvPr>
          <p:cNvPicPr>
            <a:picLocks noChangeAspect="1"/>
          </p:cNvPicPr>
          <p:nvPr/>
        </p:nvPicPr>
        <p:blipFill>
          <a:blip r:embed="rId8"/>
          <a:stretch>
            <a:fillRect/>
          </a:stretch>
        </p:blipFill>
        <p:spPr>
          <a:xfrm>
            <a:off x="150437" y="4458372"/>
            <a:ext cx="4269164" cy="22413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97E753C8-03A8-55A8-3872-5FCBEADC71E4}"/>
              </a:ext>
            </a:extLst>
          </p:cNvPr>
          <p:cNvSpPr>
            <a:spLocks noGrp="1"/>
          </p:cNvSpPr>
          <p:nvPr>
            <p:ph idx="1"/>
          </p:nvPr>
        </p:nvSpPr>
        <p:spPr>
          <a:xfrm>
            <a:off x="304800" y="304800"/>
            <a:ext cx="8229600" cy="4525963"/>
          </a:xfrm>
        </p:spPr>
        <p:txBody>
          <a:bodyPr/>
          <a:lstStyle/>
          <a:p>
            <a:pPr algn="just"/>
            <a:r>
              <a:rPr lang="ro-RO" sz="1600" b="1" i="0" dirty="0">
                <a:solidFill>
                  <a:srgbClr val="2E333C"/>
                </a:solidFill>
                <a:effectLst/>
              </a:rPr>
              <a:t>Testele Panorama și </a:t>
            </a:r>
            <a:r>
              <a:rPr lang="ro-RO" sz="1600" b="1" i="0" dirty="0" err="1">
                <a:solidFill>
                  <a:srgbClr val="2E333C"/>
                </a:solidFill>
                <a:effectLst/>
              </a:rPr>
              <a:t>Harmony</a:t>
            </a:r>
            <a:r>
              <a:rPr lang="ro-RO" sz="1600" b="0" i="0" dirty="0">
                <a:solidFill>
                  <a:srgbClr val="2E333C"/>
                </a:solidFill>
                <a:effectLst/>
              </a:rPr>
              <a:t>, sau altele din piață, testele prenatale non-invazive </a:t>
            </a:r>
            <a:r>
              <a:rPr lang="ro-RO" sz="1600" b="1" i="0" dirty="0">
                <a:solidFill>
                  <a:srgbClr val="2E333C"/>
                </a:solidFill>
                <a:effectLst/>
              </a:rPr>
              <a:t>de primă generație </a:t>
            </a:r>
            <a:r>
              <a:rPr lang="ro-RO" sz="1600" b="0" i="0" dirty="0">
                <a:solidFill>
                  <a:srgbClr val="2E333C"/>
                </a:solidFill>
                <a:effectLst/>
              </a:rPr>
              <a:t>ne puteau dezvălui cam aceleași lucruri – riscul ca fătul să aibă câteva sindroame genetice, dintre care </a:t>
            </a:r>
            <a:r>
              <a:rPr lang="ro-RO" sz="1600" b="0" i="0" dirty="0" err="1">
                <a:solidFill>
                  <a:srgbClr val="2E333C"/>
                </a:solidFill>
                <a:effectLst/>
              </a:rPr>
              <a:t>Down</a:t>
            </a:r>
            <a:r>
              <a:rPr lang="ro-RO" sz="1600" b="0" i="0" dirty="0">
                <a:solidFill>
                  <a:srgbClr val="2E333C"/>
                </a:solidFill>
                <a:effectLst/>
              </a:rPr>
              <a:t> era cel mai cunoscut și cu acuratețea testării cea mai ridicată. </a:t>
            </a:r>
          </a:p>
          <a:p>
            <a:pPr algn="just"/>
            <a:endParaRPr lang="ro-RO" sz="1600" b="1" i="0" dirty="0">
              <a:solidFill>
                <a:srgbClr val="2E333C"/>
              </a:solidFill>
              <a:effectLst/>
            </a:endParaRPr>
          </a:p>
          <a:p>
            <a:pPr algn="just"/>
            <a:r>
              <a:rPr lang="ro-RO" sz="1600" b="1" i="0" dirty="0">
                <a:solidFill>
                  <a:srgbClr val="2E333C"/>
                </a:solidFill>
                <a:effectLst/>
              </a:rPr>
              <a:t>T</a:t>
            </a:r>
            <a:r>
              <a:rPr lang="pt-BR" sz="1600" b="1" i="0" dirty="0">
                <a:solidFill>
                  <a:srgbClr val="2E333C"/>
                </a:solidFill>
                <a:effectLst/>
              </a:rPr>
              <a:t>este complexe precum Prenatal Safe</a:t>
            </a:r>
            <a:endParaRPr lang="ro-RO" sz="1600" b="1" dirty="0">
              <a:solidFill>
                <a:srgbClr val="2E333C"/>
              </a:solidFill>
            </a:endParaRPr>
          </a:p>
          <a:p>
            <a:pPr marL="0" indent="0" algn="just">
              <a:buNone/>
            </a:pPr>
            <a:endParaRPr lang="ro-RO" sz="1600" b="1" dirty="0">
              <a:solidFill>
                <a:srgbClr val="2E333C"/>
              </a:solidFill>
            </a:endParaRPr>
          </a:p>
          <a:p>
            <a:pPr algn="just"/>
            <a:r>
              <a:rPr lang="ro-RO" sz="1600" b="1" i="0" dirty="0">
                <a:solidFill>
                  <a:srgbClr val="033030"/>
                </a:solidFill>
                <a:effectLst/>
              </a:rPr>
              <a:t>Test prenatal non-invaziv </a:t>
            </a:r>
            <a:r>
              <a:rPr lang="ro-RO" sz="1600" b="1" i="0" dirty="0" err="1">
                <a:solidFill>
                  <a:srgbClr val="033030"/>
                </a:solidFill>
                <a:effectLst/>
              </a:rPr>
              <a:t>Veracity</a:t>
            </a:r>
            <a:endParaRPr lang="ro-RO" sz="1600" b="1" i="0" dirty="0">
              <a:solidFill>
                <a:srgbClr val="033030"/>
              </a:solidFill>
              <a:effectLst/>
            </a:endParaRPr>
          </a:p>
          <a:p>
            <a:pPr algn="just"/>
            <a:endParaRPr lang="ro-RO" sz="1600" b="1" i="0" dirty="0">
              <a:solidFill>
                <a:srgbClr val="033030"/>
              </a:solidFill>
              <a:effectLst/>
            </a:endParaRPr>
          </a:p>
          <a:p>
            <a:pPr algn="just"/>
            <a:r>
              <a:rPr lang="it-IT" sz="1600" b="1" i="0" dirty="0">
                <a:solidFill>
                  <a:schemeClr val="accent4">
                    <a:lumMod val="25000"/>
                  </a:schemeClr>
                </a:solidFill>
                <a:effectLst/>
              </a:rPr>
              <a:t>Teste prenatale non-</a:t>
            </a:r>
            <a:r>
              <a:rPr lang="it-IT" sz="1600" b="1" i="0" dirty="0" err="1">
                <a:solidFill>
                  <a:schemeClr val="accent4">
                    <a:lumMod val="25000"/>
                  </a:schemeClr>
                </a:solidFill>
                <a:effectLst/>
              </a:rPr>
              <a:t>invazive</a:t>
            </a:r>
            <a:r>
              <a:rPr lang="it-IT" sz="1600" b="1" i="0" dirty="0">
                <a:solidFill>
                  <a:schemeClr val="accent4">
                    <a:lumMod val="25000"/>
                  </a:schemeClr>
                </a:solidFill>
                <a:effectLst/>
              </a:rPr>
              <a:t> – </a:t>
            </a:r>
            <a:r>
              <a:rPr lang="it-IT" sz="1600" b="1" i="0" dirty="0" err="1">
                <a:solidFill>
                  <a:schemeClr val="accent4">
                    <a:lumMod val="25000"/>
                  </a:schemeClr>
                </a:solidFill>
                <a:effectLst/>
              </a:rPr>
              <a:t>VERAgene</a:t>
            </a:r>
            <a:r>
              <a:rPr lang="it-IT" sz="1600" b="1" i="0" dirty="0">
                <a:solidFill>
                  <a:schemeClr val="accent4">
                    <a:lumMod val="25000"/>
                  </a:schemeClr>
                </a:solidFill>
                <a:effectLst/>
              </a:rPr>
              <a:t> &amp; VERACITY</a:t>
            </a:r>
          </a:p>
          <a:p>
            <a:pPr marL="0" indent="0" algn="just">
              <a:buNone/>
            </a:pPr>
            <a:endParaRPr lang="ro-RO" sz="1600" b="1" dirty="0">
              <a:solidFill>
                <a:srgbClr val="033030"/>
              </a:solidFill>
            </a:endParaRPr>
          </a:p>
          <a:p>
            <a:pPr algn="just"/>
            <a:r>
              <a:rPr lang="ro-RO" sz="1600" b="1" i="0" dirty="0">
                <a:solidFill>
                  <a:schemeClr val="accent4">
                    <a:lumMod val="25000"/>
                  </a:schemeClr>
                </a:solidFill>
                <a:effectLst/>
              </a:rPr>
              <a:t>Testarea prenatală neinvazivă pentru </a:t>
            </a:r>
          </a:p>
          <a:p>
            <a:pPr marL="0" indent="0" algn="just">
              <a:buNone/>
            </a:pPr>
            <a:r>
              <a:rPr lang="ro-RO" sz="1600" b="1" i="0" dirty="0">
                <a:solidFill>
                  <a:schemeClr val="accent4">
                    <a:lumMod val="25000"/>
                  </a:schemeClr>
                </a:solidFill>
                <a:effectLst/>
              </a:rPr>
              <a:t>aneuploidii fetale (NIFTY)</a:t>
            </a:r>
          </a:p>
          <a:p>
            <a:pPr algn="just"/>
            <a:endParaRPr lang="ro-RO" sz="1600" dirty="0"/>
          </a:p>
        </p:txBody>
      </p:sp>
      <p:pic>
        <p:nvPicPr>
          <p:cNvPr id="5" name="Imagine 4">
            <a:extLst>
              <a:ext uri="{FF2B5EF4-FFF2-40B4-BE49-F238E27FC236}">
                <a16:creationId xmlns:a16="http://schemas.microsoft.com/office/drawing/2014/main" id="{A101DC32-7A76-E6AF-F62C-C8CD29821FF3}"/>
              </a:ext>
            </a:extLst>
          </p:cNvPr>
          <p:cNvPicPr>
            <a:picLocks noChangeAspect="1"/>
          </p:cNvPicPr>
          <p:nvPr/>
        </p:nvPicPr>
        <p:blipFill>
          <a:blip r:embed="rId3"/>
          <a:stretch>
            <a:fillRect/>
          </a:stretch>
        </p:blipFill>
        <p:spPr>
          <a:xfrm>
            <a:off x="4603531" y="3429000"/>
            <a:ext cx="4019550" cy="2657475"/>
          </a:xfrm>
          <a:prstGeom prst="rect">
            <a:avLst/>
          </a:prstGeom>
        </p:spPr>
      </p:pic>
    </p:spTree>
    <p:extLst>
      <p:ext uri="{BB962C8B-B14F-4D97-AF65-F5344CB8AC3E}">
        <p14:creationId xmlns:p14="http://schemas.microsoft.com/office/powerpoint/2010/main" val="411569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97E753C8-03A8-55A8-3872-5FCBEADC71E4}"/>
              </a:ext>
            </a:extLst>
          </p:cNvPr>
          <p:cNvSpPr>
            <a:spLocks noGrp="1"/>
          </p:cNvSpPr>
          <p:nvPr>
            <p:ph idx="1"/>
          </p:nvPr>
        </p:nvSpPr>
        <p:spPr/>
        <p:txBody>
          <a:bodyPr/>
          <a:lstStyle/>
          <a:p>
            <a:pPr marL="0" indent="0" algn="l" fontAlgn="base">
              <a:buNone/>
            </a:pPr>
            <a:r>
              <a:rPr lang="ro-RO" sz="1600" b="1" i="0" dirty="0">
                <a:solidFill>
                  <a:schemeClr val="accent4">
                    <a:lumMod val="25000"/>
                  </a:schemeClr>
                </a:solidFill>
                <a:effectLst/>
              </a:rPr>
              <a:t>Referințe:</a:t>
            </a:r>
            <a:endParaRPr lang="ro-RO" sz="1600" b="0" i="0" dirty="0">
              <a:solidFill>
                <a:schemeClr val="accent4">
                  <a:lumMod val="25000"/>
                </a:schemeClr>
              </a:solidFill>
              <a:effectLst/>
            </a:endParaRPr>
          </a:p>
          <a:p>
            <a:pPr algn="l" fontAlgn="base">
              <a:buFont typeface="+mj-lt"/>
              <a:buAutoNum type="arabicPeriod"/>
            </a:pPr>
            <a:r>
              <a:rPr lang="ro-RO" sz="1400" b="0" i="0" strike="noStrike" dirty="0">
                <a:solidFill>
                  <a:schemeClr val="accent4">
                    <a:lumMod val="25000"/>
                  </a:schemeClr>
                </a:solidFill>
                <a:effectLst/>
                <a:hlinkClick r:id="rId2">
                  <a:extLst>
                    <a:ext uri="{A12FA001-AC4F-418D-AE19-62706E023703}">
                      <ahyp:hlinkClr xmlns:ahyp="http://schemas.microsoft.com/office/drawing/2018/hyperlinkcolor" val="tx"/>
                    </a:ext>
                  </a:extLst>
                </a:hlinkClick>
              </a:rPr>
              <a:t>https://www.gimjournal.org/article/S1098-3600(21)03161-0/fulltext</a:t>
            </a:r>
            <a:endParaRPr lang="ro-RO" sz="1400" b="0" i="0" dirty="0">
              <a:solidFill>
                <a:schemeClr val="accent4">
                  <a:lumMod val="25000"/>
                </a:schemeClr>
              </a:solidFill>
              <a:effectLst/>
            </a:endParaRPr>
          </a:p>
          <a:p>
            <a:pPr algn="l" fontAlgn="base">
              <a:buFont typeface="+mj-lt"/>
              <a:buAutoNum type="arabicPeriod"/>
            </a:pPr>
            <a:r>
              <a:rPr lang="ro-RO" sz="1400" b="0" i="0" strike="noStrike" dirty="0">
                <a:solidFill>
                  <a:schemeClr val="accent4">
                    <a:lumMod val="25000"/>
                  </a:schemeClr>
                </a:solidFill>
                <a:effectLst/>
                <a:hlinkClick r:id="rId3">
                  <a:extLst>
                    <a:ext uri="{A12FA001-AC4F-418D-AE19-62706E023703}">
                      <ahyp:hlinkClr xmlns:ahyp="http://schemas.microsoft.com/office/drawing/2018/hyperlinkcolor" val="tx"/>
                    </a:ext>
                  </a:extLst>
                </a:hlinkClick>
              </a:rPr>
              <a:t>https://www.ncbi.nlm.nih.gov/pmc/articles/PMC4303457/</a:t>
            </a:r>
            <a:endParaRPr lang="ro-RO" sz="1400" b="0" i="0" dirty="0">
              <a:solidFill>
                <a:schemeClr val="accent4">
                  <a:lumMod val="25000"/>
                </a:schemeClr>
              </a:solidFill>
              <a:effectLst/>
            </a:endParaRPr>
          </a:p>
          <a:p>
            <a:pPr algn="l" fontAlgn="base">
              <a:buFont typeface="+mj-lt"/>
              <a:buAutoNum type="arabicPeriod"/>
            </a:pPr>
            <a:r>
              <a:rPr lang="ro-RO" sz="1400" b="0" i="0" strike="noStrike" dirty="0">
                <a:solidFill>
                  <a:schemeClr val="accent4">
                    <a:lumMod val="25000"/>
                  </a:schemeClr>
                </a:solidFill>
                <a:effectLst/>
                <a:hlinkClick r:id="rId4">
                  <a:extLst>
                    <a:ext uri="{A12FA001-AC4F-418D-AE19-62706E023703}">
                      <ahyp:hlinkClr xmlns:ahyp="http://schemas.microsoft.com/office/drawing/2018/hyperlinkcolor" val="tx"/>
                    </a:ext>
                  </a:extLst>
                </a:hlinkClick>
              </a:rPr>
              <a:t>https://www.tandfonline.com/doi/full/10.1586/14737159.2016.1152890</a:t>
            </a:r>
            <a:endParaRPr lang="ro-RO" sz="1400" b="0" i="0" dirty="0">
              <a:solidFill>
                <a:schemeClr val="accent4">
                  <a:lumMod val="25000"/>
                </a:schemeClr>
              </a:solidFill>
              <a:effectLst/>
            </a:endParaRPr>
          </a:p>
          <a:p>
            <a:pPr algn="l" fontAlgn="base">
              <a:buFont typeface="+mj-lt"/>
              <a:buAutoNum type="arabicPeriod"/>
            </a:pPr>
            <a:r>
              <a:rPr lang="ro-RO" sz="1400" b="0" i="0" strike="noStrike" dirty="0">
                <a:solidFill>
                  <a:schemeClr val="accent4">
                    <a:lumMod val="25000"/>
                  </a:schemeClr>
                </a:solidFill>
                <a:effectLst/>
                <a:hlinkClick r:id="rId5">
                  <a:extLst>
                    <a:ext uri="{A12FA001-AC4F-418D-AE19-62706E023703}">
                      <ahyp:hlinkClr xmlns:ahyp="http://schemas.microsoft.com/office/drawing/2018/hyperlinkcolor" val="tx"/>
                    </a:ext>
                  </a:extLst>
                </a:hlinkClick>
              </a:rPr>
              <a:t>https://www.ncbi.nlm.nih.gov/pmc/articles/PMC8132573/</a:t>
            </a:r>
            <a:endParaRPr lang="ro-RO" sz="1400" b="0" i="0" dirty="0">
              <a:solidFill>
                <a:schemeClr val="accent4">
                  <a:lumMod val="25000"/>
                </a:schemeClr>
              </a:solidFill>
              <a:effectLst/>
            </a:endParaRPr>
          </a:p>
          <a:p>
            <a:pPr algn="l" fontAlgn="base">
              <a:buFont typeface="+mj-lt"/>
              <a:buAutoNum type="arabicPeriod"/>
            </a:pPr>
            <a:r>
              <a:rPr lang="ro-RO" sz="1400" b="0" i="0" strike="noStrike" dirty="0">
                <a:solidFill>
                  <a:schemeClr val="accent4">
                    <a:lumMod val="25000"/>
                  </a:schemeClr>
                </a:solidFill>
                <a:effectLst/>
                <a:hlinkClick r:id="rId6">
                  <a:extLst>
                    <a:ext uri="{A12FA001-AC4F-418D-AE19-62706E023703}">
                      <ahyp:hlinkClr xmlns:ahyp="http://schemas.microsoft.com/office/drawing/2018/hyperlinkcolor" val="tx"/>
                    </a:ext>
                  </a:extLst>
                </a:hlinkClick>
              </a:rPr>
              <a:t>https://www.gimjournal.org/article/S1098-3600(21)04448-8/fulltext</a:t>
            </a:r>
            <a:r>
              <a:rPr lang="ro-RO" sz="1400" b="0" i="0" dirty="0">
                <a:solidFill>
                  <a:schemeClr val="accent4">
                    <a:lumMod val="25000"/>
                  </a:schemeClr>
                </a:solidFill>
                <a:effectLst/>
              </a:rPr>
              <a:t> </a:t>
            </a:r>
            <a:r>
              <a:rPr lang="ro-RO" sz="1400" b="0" i="0" strike="noStrike" dirty="0">
                <a:solidFill>
                  <a:schemeClr val="accent4">
                    <a:lumMod val="25000"/>
                  </a:schemeClr>
                </a:solidFill>
                <a:effectLst/>
                <a:hlinkClick r:id="rId7">
                  <a:extLst>
                    <a:ext uri="{A12FA001-AC4F-418D-AE19-62706E023703}">
                      <ahyp:hlinkClr xmlns:ahyp="http://schemas.microsoft.com/office/drawing/2018/hyperlinkcolor" val="tx"/>
                    </a:ext>
                  </a:extLst>
                </a:hlinkClick>
              </a:rPr>
              <a:t>https://journals.lww.com/greenjournal/Abstract/2020/10000/Screening_for_Fetal_Chromosomal_Abnormalities_.44.aspx</a:t>
            </a:r>
            <a:endParaRPr lang="ro-RO" sz="1400" b="0" i="0" dirty="0">
              <a:solidFill>
                <a:schemeClr val="accent4">
                  <a:lumMod val="25000"/>
                </a:schemeClr>
              </a:solidFill>
              <a:effectLst/>
            </a:endParaRPr>
          </a:p>
          <a:p>
            <a:pPr algn="l" fontAlgn="base">
              <a:buFont typeface="+mj-lt"/>
              <a:buAutoNum type="arabicPeriod"/>
            </a:pPr>
            <a:r>
              <a:rPr lang="ro-RO" sz="1400" b="0" i="0" dirty="0">
                <a:solidFill>
                  <a:schemeClr val="accent4">
                    <a:lumMod val="25000"/>
                  </a:schemeClr>
                </a:solidFill>
                <a:effectLst/>
              </a:rPr>
              <a:t>S. A. </a:t>
            </a:r>
            <a:r>
              <a:rPr lang="ro-RO" sz="1400" b="0" i="0" dirty="0" err="1">
                <a:solidFill>
                  <a:schemeClr val="accent4">
                    <a:lumMod val="25000"/>
                  </a:schemeClr>
                </a:solidFill>
                <a:effectLst/>
              </a:rPr>
              <a:t>Yatsenko</a:t>
            </a:r>
            <a:r>
              <a:rPr lang="ro-RO" sz="1400" b="0" i="0" dirty="0">
                <a:solidFill>
                  <a:schemeClr val="accent4">
                    <a:lumMod val="25000"/>
                  </a:schemeClr>
                </a:solidFill>
                <a:effectLst/>
              </a:rPr>
              <a:t>, D. G. Peters, D. N. </a:t>
            </a:r>
            <a:r>
              <a:rPr lang="ro-RO" sz="1400" b="0" i="0" dirty="0" err="1">
                <a:solidFill>
                  <a:schemeClr val="accent4">
                    <a:lumMod val="25000"/>
                  </a:schemeClr>
                </a:solidFill>
                <a:effectLst/>
              </a:rPr>
              <a:t>Saller</a:t>
            </a:r>
            <a:r>
              <a:rPr lang="ro-RO" sz="1400" b="0" i="0" dirty="0">
                <a:solidFill>
                  <a:schemeClr val="accent4">
                    <a:lumMod val="25000"/>
                  </a:schemeClr>
                </a:solidFill>
                <a:effectLst/>
              </a:rPr>
              <a:t>, T. </a:t>
            </a:r>
            <a:r>
              <a:rPr lang="ro-RO" sz="1400" b="0" i="0" dirty="0" err="1">
                <a:solidFill>
                  <a:schemeClr val="accent4">
                    <a:lumMod val="25000"/>
                  </a:schemeClr>
                </a:solidFill>
                <a:effectLst/>
              </a:rPr>
              <a:t>Chu</a:t>
            </a:r>
            <a:r>
              <a:rPr lang="ro-RO" sz="1400" b="0" i="0" dirty="0">
                <a:solidFill>
                  <a:schemeClr val="accent4">
                    <a:lumMod val="25000"/>
                  </a:schemeClr>
                </a:solidFill>
                <a:effectLst/>
              </a:rPr>
              <a:t>, M. Clemens, </a:t>
            </a:r>
            <a:r>
              <a:rPr lang="ro-RO" sz="1400" b="0" i="0" dirty="0" err="1">
                <a:solidFill>
                  <a:schemeClr val="accent4">
                    <a:lumMod val="25000"/>
                  </a:schemeClr>
                </a:solidFill>
                <a:effectLst/>
              </a:rPr>
              <a:t>and</a:t>
            </a:r>
            <a:r>
              <a:rPr lang="ro-RO" sz="1400" b="0" i="0" dirty="0">
                <a:solidFill>
                  <a:schemeClr val="accent4">
                    <a:lumMod val="25000"/>
                  </a:schemeClr>
                </a:solidFill>
                <a:effectLst/>
              </a:rPr>
              <a:t> A. </a:t>
            </a:r>
            <a:r>
              <a:rPr lang="ro-RO" sz="1400" b="0" i="0" dirty="0" err="1">
                <a:solidFill>
                  <a:schemeClr val="accent4">
                    <a:lumMod val="25000"/>
                  </a:schemeClr>
                </a:solidFill>
                <a:effectLst/>
              </a:rPr>
              <a:t>Rajkovic</a:t>
            </a:r>
            <a:r>
              <a:rPr lang="ro-RO" sz="1400" b="0" i="0" dirty="0">
                <a:solidFill>
                  <a:schemeClr val="accent4">
                    <a:lumMod val="25000"/>
                  </a:schemeClr>
                </a:solidFill>
                <a:effectLst/>
              </a:rPr>
              <a:t>, “Maternal </a:t>
            </a:r>
            <a:r>
              <a:rPr lang="ro-RO" sz="1400" b="0" i="0" dirty="0" err="1">
                <a:solidFill>
                  <a:schemeClr val="accent4">
                    <a:lumMod val="25000"/>
                  </a:schemeClr>
                </a:solidFill>
                <a:effectLst/>
              </a:rPr>
              <a:t>cell-free</a:t>
            </a:r>
            <a:r>
              <a:rPr lang="ro-RO" sz="1400" b="0" i="0" dirty="0">
                <a:solidFill>
                  <a:schemeClr val="accent4">
                    <a:lumMod val="25000"/>
                  </a:schemeClr>
                </a:solidFill>
                <a:effectLst/>
              </a:rPr>
              <a:t> DNA-</a:t>
            </a:r>
            <a:r>
              <a:rPr lang="ro-RO" sz="1400" b="0" i="0" dirty="0" err="1">
                <a:solidFill>
                  <a:schemeClr val="accent4">
                    <a:lumMod val="25000"/>
                  </a:schemeClr>
                </a:solidFill>
                <a:effectLst/>
              </a:rPr>
              <a:t>based</a:t>
            </a:r>
            <a:r>
              <a:rPr lang="ro-RO" sz="1400" b="0" i="0" dirty="0">
                <a:solidFill>
                  <a:schemeClr val="accent4">
                    <a:lumMod val="25000"/>
                  </a:schemeClr>
                </a:solidFill>
                <a:effectLst/>
              </a:rPr>
              <a:t> screening for fetal </a:t>
            </a:r>
            <a:r>
              <a:rPr lang="ro-RO" sz="1400" b="0" i="0" dirty="0" err="1">
                <a:solidFill>
                  <a:schemeClr val="accent4">
                    <a:lumMod val="25000"/>
                  </a:schemeClr>
                </a:solidFill>
                <a:effectLst/>
              </a:rPr>
              <a:t>microdeletion</a:t>
            </a:r>
            <a:r>
              <a:rPr lang="ro-RO" sz="1400" b="0" i="0" dirty="0">
                <a:solidFill>
                  <a:schemeClr val="accent4">
                    <a:lumMod val="25000"/>
                  </a:schemeClr>
                </a:solidFill>
                <a:effectLst/>
              </a:rPr>
              <a:t> </a:t>
            </a:r>
            <a:r>
              <a:rPr lang="ro-RO" sz="1400" b="0" i="0" dirty="0" err="1">
                <a:solidFill>
                  <a:schemeClr val="accent4">
                    <a:lumMod val="25000"/>
                  </a:schemeClr>
                </a:solidFill>
                <a:effectLst/>
              </a:rPr>
              <a:t>and</a:t>
            </a:r>
            <a:r>
              <a:rPr lang="ro-RO" sz="1400" b="0" i="0" dirty="0">
                <a:solidFill>
                  <a:schemeClr val="accent4">
                    <a:lumMod val="25000"/>
                  </a:schemeClr>
                </a:solidFill>
                <a:effectLst/>
              </a:rPr>
              <a:t> </a:t>
            </a:r>
            <a:r>
              <a:rPr lang="ro-RO" sz="1400" b="0" i="0" dirty="0" err="1">
                <a:solidFill>
                  <a:schemeClr val="accent4">
                    <a:lumMod val="25000"/>
                  </a:schemeClr>
                </a:solidFill>
                <a:effectLst/>
              </a:rPr>
              <a:t>the</a:t>
            </a:r>
            <a:r>
              <a:rPr lang="ro-RO" sz="1400" b="0" i="0" dirty="0">
                <a:solidFill>
                  <a:schemeClr val="accent4">
                    <a:lumMod val="25000"/>
                  </a:schemeClr>
                </a:solidFill>
                <a:effectLst/>
              </a:rPr>
              <a:t> </a:t>
            </a:r>
            <a:r>
              <a:rPr lang="ro-RO" sz="1400" b="0" i="0" dirty="0" err="1">
                <a:solidFill>
                  <a:schemeClr val="accent4">
                    <a:lumMod val="25000"/>
                  </a:schemeClr>
                </a:solidFill>
                <a:effectLst/>
              </a:rPr>
              <a:t>importance</a:t>
            </a:r>
            <a:r>
              <a:rPr lang="ro-RO" sz="1400" b="0" i="0" dirty="0">
                <a:solidFill>
                  <a:schemeClr val="accent4">
                    <a:lumMod val="25000"/>
                  </a:schemeClr>
                </a:solidFill>
                <a:effectLst/>
              </a:rPr>
              <a:t> of </a:t>
            </a:r>
            <a:r>
              <a:rPr lang="ro-RO" sz="1400" b="0" i="0" dirty="0" err="1">
                <a:solidFill>
                  <a:schemeClr val="accent4">
                    <a:lumMod val="25000"/>
                  </a:schemeClr>
                </a:solidFill>
                <a:effectLst/>
              </a:rPr>
              <a:t>careful</a:t>
            </a:r>
            <a:r>
              <a:rPr lang="ro-RO" sz="1400" b="0" i="0" dirty="0">
                <a:solidFill>
                  <a:schemeClr val="accent4">
                    <a:lumMod val="25000"/>
                  </a:schemeClr>
                </a:solidFill>
                <a:effectLst/>
              </a:rPr>
              <a:t> diagnostic </a:t>
            </a:r>
            <a:r>
              <a:rPr lang="ro-RO" sz="1400" b="0" i="0" dirty="0" err="1">
                <a:solidFill>
                  <a:schemeClr val="accent4">
                    <a:lumMod val="25000"/>
                  </a:schemeClr>
                </a:solidFill>
                <a:effectLst/>
              </a:rPr>
              <a:t>follow-up</a:t>
            </a:r>
            <a:r>
              <a:rPr lang="ro-RO" sz="1400" b="0" i="0" dirty="0">
                <a:solidFill>
                  <a:schemeClr val="accent4">
                    <a:lumMod val="25000"/>
                  </a:schemeClr>
                </a:solidFill>
                <a:effectLst/>
              </a:rPr>
              <a:t>,” </a:t>
            </a:r>
            <a:r>
              <a:rPr lang="ro-RO" sz="1400" b="0" i="0" dirty="0" err="1">
                <a:solidFill>
                  <a:schemeClr val="accent4">
                    <a:lumMod val="25000"/>
                  </a:schemeClr>
                </a:solidFill>
                <a:effectLst/>
              </a:rPr>
              <a:t>Genetics</a:t>
            </a:r>
            <a:r>
              <a:rPr lang="ro-RO" sz="1400" b="0" i="0" dirty="0">
                <a:solidFill>
                  <a:schemeClr val="accent4">
                    <a:lumMod val="25000"/>
                  </a:schemeClr>
                </a:solidFill>
                <a:effectLst/>
              </a:rPr>
              <a:t> in Medicine, vol. 17, </a:t>
            </a:r>
            <a:r>
              <a:rPr lang="ro-RO" sz="1400" b="0" i="0" dirty="0" err="1">
                <a:solidFill>
                  <a:schemeClr val="accent4">
                    <a:lumMod val="25000"/>
                  </a:schemeClr>
                </a:solidFill>
                <a:effectLst/>
              </a:rPr>
              <a:t>no</a:t>
            </a:r>
            <a:r>
              <a:rPr lang="ro-RO" sz="1400" b="0" i="0" dirty="0">
                <a:solidFill>
                  <a:schemeClr val="accent4">
                    <a:lumMod val="25000"/>
                  </a:schemeClr>
                </a:solidFill>
                <a:effectLst/>
              </a:rPr>
              <a:t>. 10, pp. 836–838, 2015.</a:t>
            </a:r>
          </a:p>
          <a:p>
            <a:pPr algn="l" fontAlgn="base">
              <a:buFont typeface="+mj-lt"/>
              <a:buAutoNum type="arabicPeriod"/>
            </a:pPr>
            <a:r>
              <a:rPr lang="ro-RO" sz="1400" b="0" i="0" strike="noStrike" dirty="0">
                <a:solidFill>
                  <a:schemeClr val="accent4">
                    <a:lumMod val="25000"/>
                  </a:schemeClr>
                </a:solidFill>
                <a:effectLst/>
                <a:hlinkClick r:id="rId8">
                  <a:extLst>
                    <a:ext uri="{A12FA001-AC4F-418D-AE19-62706E023703}">
                      <ahyp:hlinkClr xmlns:ahyp="http://schemas.microsoft.com/office/drawing/2018/hyperlinkcolor" val="tx"/>
                    </a:ext>
                  </a:extLst>
                </a:hlinkClick>
              </a:rPr>
              <a:t>https://obgyn.onlinelibrary.wiley.com/doi/full/10.1002/pd.5620</a:t>
            </a:r>
            <a:endParaRPr lang="ro-RO" sz="1400" b="0" i="0" strike="noStrike" dirty="0">
              <a:solidFill>
                <a:schemeClr val="accent4">
                  <a:lumMod val="25000"/>
                </a:schemeClr>
              </a:solidFill>
              <a:effectLst/>
            </a:endParaRPr>
          </a:p>
          <a:p>
            <a:pPr algn="l" fontAlgn="base">
              <a:buFont typeface="+mj-lt"/>
              <a:buAutoNum type="arabicPeriod"/>
            </a:pPr>
            <a:r>
              <a:rPr lang="ro-RO" sz="1400" b="0" i="0" strike="noStrike" dirty="0">
                <a:solidFill>
                  <a:schemeClr val="accent4">
                    <a:lumMod val="25000"/>
                  </a:schemeClr>
                </a:solidFill>
                <a:effectLst/>
                <a:hlinkClick r:id="rId9">
                  <a:extLst>
                    <a:ext uri="{A12FA001-AC4F-418D-AE19-62706E023703}">
                      <ahyp:hlinkClr xmlns:ahyp="http://schemas.microsoft.com/office/drawing/2018/hyperlinkcolor" val="tx"/>
                    </a:ext>
                  </a:extLst>
                </a:hlinkClick>
              </a:rPr>
              <a:t>www.whattoexpect.com</a:t>
            </a:r>
            <a:endParaRPr lang="ro-RO" sz="1400" b="0" i="0" strike="noStrike" dirty="0">
              <a:solidFill>
                <a:schemeClr val="accent4">
                  <a:lumMod val="25000"/>
                </a:schemeClr>
              </a:solidFill>
              <a:effectLst/>
            </a:endParaRPr>
          </a:p>
          <a:p>
            <a:pPr algn="l" fontAlgn="base">
              <a:buFont typeface="+mj-lt"/>
              <a:buAutoNum type="arabicPeriod"/>
            </a:pPr>
            <a:r>
              <a:rPr lang="ro-RO" sz="1400" b="0" i="0" strike="noStrike" dirty="0">
                <a:solidFill>
                  <a:schemeClr val="accent4">
                    <a:lumMod val="25000"/>
                  </a:schemeClr>
                </a:solidFill>
                <a:effectLst/>
                <a:hlinkClick r:id="rId10">
                  <a:extLst>
                    <a:ext uri="{A12FA001-AC4F-418D-AE19-62706E023703}">
                      <ahyp:hlinkClr xmlns:ahyp="http://schemas.microsoft.com/office/drawing/2018/hyperlinkcolor" val="tx"/>
                    </a:ext>
                  </a:extLst>
                </a:hlinkClick>
              </a:rPr>
              <a:t>www.mayoclinic.org</a:t>
            </a:r>
            <a:endParaRPr lang="ro-RO" sz="1400" b="0" i="0" strike="noStrike" dirty="0">
              <a:solidFill>
                <a:schemeClr val="accent4">
                  <a:lumMod val="25000"/>
                </a:schemeClr>
              </a:solidFill>
              <a:effectLst/>
            </a:endParaRPr>
          </a:p>
          <a:p>
            <a:pPr algn="l" fontAlgn="base">
              <a:buFont typeface="+mj-lt"/>
              <a:buAutoNum type="arabicPeriod"/>
            </a:pPr>
            <a:r>
              <a:rPr lang="ro-RO" sz="1400" b="0" i="0" u="sng" strike="noStrike" dirty="0">
                <a:solidFill>
                  <a:schemeClr val="accent4">
                    <a:lumMod val="25000"/>
                  </a:schemeClr>
                </a:solidFill>
                <a:effectLst/>
                <a:hlinkClick r:id="rId11">
                  <a:extLst>
                    <a:ext uri="{A12FA001-AC4F-418D-AE19-62706E023703}">
                      <ahyp:hlinkClr xmlns:ahyp="http://schemas.microsoft.com/office/drawing/2018/hyperlinkcolor" val="tx"/>
                    </a:ext>
                  </a:extLst>
                </a:hlinkClick>
              </a:rPr>
              <a:t>www.webmd.com</a:t>
            </a:r>
            <a:endParaRPr lang="ro-RO" sz="1400" b="0" i="0" u="sng" dirty="0">
              <a:solidFill>
                <a:schemeClr val="accent4">
                  <a:lumMod val="25000"/>
                </a:schemeClr>
              </a:solidFill>
              <a:effectLst/>
            </a:endParaRPr>
          </a:p>
          <a:p>
            <a:pPr marL="0" indent="0">
              <a:buNone/>
            </a:pPr>
            <a:endParaRPr lang="ro-RO" dirty="0"/>
          </a:p>
        </p:txBody>
      </p:sp>
    </p:spTree>
    <p:extLst>
      <p:ext uri="{BB962C8B-B14F-4D97-AF65-F5344CB8AC3E}">
        <p14:creationId xmlns:p14="http://schemas.microsoft.com/office/powerpoint/2010/main" val="220298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Imagini pentru mama cu bebe la san">
            <a:extLst>
              <a:ext uri="{FF2B5EF4-FFF2-40B4-BE49-F238E27FC236}">
                <a16:creationId xmlns:a16="http://schemas.microsoft.com/office/drawing/2014/main" id="{230E293F-F6B1-94BE-51CB-9F6FC70903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10" b="3"/>
          <a:stretch/>
        </p:blipFill>
        <p:spPr>
          <a:xfrm>
            <a:off x="144394" y="550518"/>
            <a:ext cx="4349608" cy="2783429"/>
          </a:xfrm>
          <a:prstGeom prst="rect">
            <a:avLst/>
          </a:prstGeom>
          <a:noFill/>
        </p:spPr>
      </p:pic>
      <p:pic>
        <p:nvPicPr>
          <p:cNvPr id="4" name="Picture 11" descr="Imagini pentru mama cu bebe la san">
            <a:extLst>
              <a:ext uri="{FF2B5EF4-FFF2-40B4-BE49-F238E27FC236}">
                <a16:creationId xmlns:a16="http://schemas.microsoft.com/office/drawing/2014/main" id="{78402AF4-F1BF-BB73-9331-B11E710C8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795"/>
          <a:stretch/>
        </p:blipFill>
        <p:spPr bwMode="auto">
          <a:xfrm>
            <a:off x="4643716" y="550517"/>
            <a:ext cx="4347709" cy="27834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Users\Petre\Desktop\descărcare.jpg">
            <a:extLst>
              <a:ext uri="{FF2B5EF4-FFF2-40B4-BE49-F238E27FC236}">
                <a16:creationId xmlns:a16="http://schemas.microsoft.com/office/drawing/2014/main" id="{5843B00B-A2A5-1FCA-08D3-9085515A2D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 r="12265" b="1"/>
          <a:stretch/>
        </p:blipFill>
        <p:spPr bwMode="auto">
          <a:xfrm>
            <a:off x="147535" y="3514856"/>
            <a:ext cx="4349608" cy="27926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Презентация PowerPoint">
            <a:extLst>
              <a:ext uri="{FF2B5EF4-FFF2-40B4-BE49-F238E27FC236}">
                <a16:creationId xmlns:a16="http://schemas.microsoft.com/office/drawing/2014/main" id="{9856C092-7BA9-DEFD-8F82-CD3FB8FB61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25" r="3" b="3"/>
          <a:stretch/>
        </p:blipFill>
        <p:spPr bwMode="auto">
          <a:xfrm>
            <a:off x="4646857" y="3514855"/>
            <a:ext cx="4347709" cy="27926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34492D07-DE29-1020-E724-D35773DB2D45}"/>
              </a:ext>
            </a:extLst>
          </p:cNvPr>
          <p:cNvSpPr>
            <a:spLocks noGrp="1"/>
          </p:cNvSpPr>
          <p:nvPr>
            <p:ph idx="1"/>
          </p:nvPr>
        </p:nvSpPr>
        <p:spPr>
          <a:xfrm>
            <a:off x="609600" y="304800"/>
            <a:ext cx="8229600" cy="5791200"/>
          </a:xfrm>
        </p:spPr>
        <p:txBody>
          <a:bodyPr/>
          <a:lstStyle/>
          <a:p>
            <a:pPr marL="0" indent="0" algn="ctr">
              <a:buNone/>
            </a:pPr>
            <a:r>
              <a:rPr lang="ro-RO" sz="2400" b="1" dirty="0">
                <a:solidFill>
                  <a:srgbClr val="002060"/>
                </a:solidFill>
              </a:rPr>
              <a:t>Ghid pentru implementarea testelor prenatale non-invazive în cadrul screening-ului standard pentru anomalii cromozomiale</a:t>
            </a:r>
          </a:p>
        </p:txBody>
      </p:sp>
      <p:pic>
        <p:nvPicPr>
          <p:cNvPr id="2050" name="Picture 2" descr="Фотосинтеза Fotografii din stoc - Pagina 4 | Фотосинтеза imagini gratuite  și fără drepturi de autor | Depositphotos">
            <a:extLst>
              <a:ext uri="{FF2B5EF4-FFF2-40B4-BE49-F238E27FC236}">
                <a16:creationId xmlns:a16="http://schemas.microsoft.com/office/drawing/2014/main" id="{9BE14771-8266-FFCD-4BA0-6C2622B87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2" name="Săgeată: dreapta 11">
            <a:extLst>
              <a:ext uri="{FF2B5EF4-FFF2-40B4-BE49-F238E27FC236}">
                <a16:creationId xmlns:a16="http://schemas.microsoft.com/office/drawing/2014/main" id="{7F169969-34AF-36FA-C537-913EF932D329}"/>
              </a:ext>
            </a:extLst>
          </p:cNvPr>
          <p:cNvSpPr/>
          <p:nvPr/>
        </p:nvSpPr>
        <p:spPr>
          <a:xfrm>
            <a:off x="3086390" y="3102358"/>
            <a:ext cx="978408" cy="5082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CasetăText 13">
            <a:extLst>
              <a:ext uri="{FF2B5EF4-FFF2-40B4-BE49-F238E27FC236}">
                <a16:creationId xmlns:a16="http://schemas.microsoft.com/office/drawing/2014/main" id="{9A2C3F96-8543-131D-7A66-A18291EB4A0D}"/>
              </a:ext>
            </a:extLst>
          </p:cNvPr>
          <p:cNvSpPr txBox="1"/>
          <p:nvPr/>
        </p:nvSpPr>
        <p:spPr>
          <a:xfrm>
            <a:off x="4242304" y="2964307"/>
            <a:ext cx="2121406" cy="646331"/>
          </a:xfrm>
          <a:prstGeom prst="rect">
            <a:avLst/>
          </a:prstGeom>
          <a:noFill/>
        </p:spPr>
        <p:txBody>
          <a:bodyPr wrap="square">
            <a:spAutoFit/>
          </a:bodyPr>
          <a:lstStyle/>
          <a:p>
            <a:r>
              <a:rPr lang="ro-RO" sz="1800" b="1" dirty="0">
                <a:solidFill>
                  <a:schemeClr val="accent4">
                    <a:lumMod val="10000"/>
                  </a:schemeClr>
                </a:solidFill>
              </a:rPr>
              <a:t>Trisomia 21</a:t>
            </a:r>
          </a:p>
          <a:p>
            <a:r>
              <a:rPr lang="ro-RO" sz="1800" b="1" dirty="0">
                <a:solidFill>
                  <a:schemeClr val="accent4">
                    <a:lumMod val="10000"/>
                  </a:schemeClr>
                </a:solidFill>
              </a:rPr>
              <a:t>Alte </a:t>
            </a:r>
            <a:r>
              <a:rPr lang="ro-RO" sz="1800" b="1" dirty="0" err="1">
                <a:solidFill>
                  <a:schemeClr val="accent4">
                    <a:lumMod val="10000"/>
                  </a:schemeClr>
                </a:solidFill>
              </a:rPr>
              <a:t>aneuplodii</a:t>
            </a:r>
            <a:endParaRPr lang="ro-RO" sz="1800" b="1" dirty="0">
              <a:solidFill>
                <a:schemeClr val="accent4">
                  <a:lumMod val="10000"/>
                </a:schemeClr>
              </a:solidFill>
            </a:endParaRPr>
          </a:p>
        </p:txBody>
      </p:sp>
      <p:sp>
        <p:nvSpPr>
          <p:cNvPr id="15" name="Săgeată: șevron 14">
            <a:extLst>
              <a:ext uri="{FF2B5EF4-FFF2-40B4-BE49-F238E27FC236}">
                <a16:creationId xmlns:a16="http://schemas.microsoft.com/office/drawing/2014/main" id="{D5A19A32-26FB-A19F-D610-8761E4BBB4E6}"/>
              </a:ext>
            </a:extLst>
          </p:cNvPr>
          <p:cNvSpPr/>
          <p:nvPr/>
        </p:nvSpPr>
        <p:spPr>
          <a:xfrm>
            <a:off x="6183878" y="3016037"/>
            <a:ext cx="484632" cy="48463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
        <p:nvSpPr>
          <p:cNvPr id="17" name="CasetăText 16">
            <a:extLst>
              <a:ext uri="{FF2B5EF4-FFF2-40B4-BE49-F238E27FC236}">
                <a16:creationId xmlns:a16="http://schemas.microsoft.com/office/drawing/2014/main" id="{BEA0CB65-7A38-3EFA-0609-6D8D735068B1}"/>
              </a:ext>
            </a:extLst>
          </p:cNvPr>
          <p:cNvSpPr txBox="1"/>
          <p:nvPr/>
        </p:nvSpPr>
        <p:spPr>
          <a:xfrm>
            <a:off x="6845447" y="2756333"/>
            <a:ext cx="1993753" cy="1200329"/>
          </a:xfrm>
          <a:prstGeom prst="rect">
            <a:avLst/>
          </a:prstGeom>
          <a:noFill/>
        </p:spPr>
        <p:txBody>
          <a:bodyPr wrap="square">
            <a:spAutoFit/>
          </a:bodyPr>
          <a:lstStyle/>
          <a:p>
            <a:r>
              <a:rPr lang="ro-RO" sz="1800" b="1" dirty="0">
                <a:solidFill>
                  <a:schemeClr val="accent4">
                    <a:lumMod val="10000"/>
                  </a:schemeClr>
                </a:solidFill>
              </a:rPr>
              <a:t>Testare prenatală          non-invazivă (TPNI)</a:t>
            </a:r>
          </a:p>
        </p:txBody>
      </p:sp>
      <p:sp>
        <p:nvSpPr>
          <p:cNvPr id="18" name="Semnul plus 17">
            <a:extLst>
              <a:ext uri="{FF2B5EF4-FFF2-40B4-BE49-F238E27FC236}">
                <a16:creationId xmlns:a16="http://schemas.microsoft.com/office/drawing/2014/main" id="{03BFED0B-67EA-FF6F-DDA6-31A0343764CE}"/>
              </a:ext>
            </a:extLst>
          </p:cNvPr>
          <p:cNvSpPr/>
          <p:nvPr/>
        </p:nvSpPr>
        <p:spPr>
          <a:xfrm>
            <a:off x="7162800" y="3956662"/>
            <a:ext cx="914400" cy="9144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CasetăText 19">
            <a:extLst>
              <a:ext uri="{FF2B5EF4-FFF2-40B4-BE49-F238E27FC236}">
                <a16:creationId xmlns:a16="http://schemas.microsoft.com/office/drawing/2014/main" id="{4766E0E2-4535-CEDF-ED12-D736DB83B1E0}"/>
              </a:ext>
            </a:extLst>
          </p:cNvPr>
          <p:cNvSpPr txBox="1"/>
          <p:nvPr/>
        </p:nvSpPr>
        <p:spPr>
          <a:xfrm>
            <a:off x="7010400" y="5114199"/>
            <a:ext cx="1524000" cy="369332"/>
          </a:xfrm>
          <a:prstGeom prst="rect">
            <a:avLst/>
          </a:prstGeom>
          <a:noFill/>
        </p:spPr>
        <p:txBody>
          <a:bodyPr wrap="square">
            <a:spAutoFit/>
          </a:bodyPr>
          <a:lstStyle/>
          <a:p>
            <a:r>
              <a:rPr lang="ro-RO" sz="1800" b="1" dirty="0">
                <a:solidFill>
                  <a:schemeClr val="accent4">
                    <a:lumMod val="10000"/>
                  </a:schemeClr>
                </a:solidFill>
              </a:rPr>
              <a:t>Ecografia</a:t>
            </a:r>
          </a:p>
        </p:txBody>
      </p:sp>
      <p:pic>
        <p:nvPicPr>
          <p:cNvPr id="2052" name="Picture 4" descr="Ecografia 2D in sarcina | Copilul.ro">
            <a:extLst>
              <a:ext uri="{FF2B5EF4-FFF2-40B4-BE49-F238E27FC236}">
                <a16:creationId xmlns:a16="http://schemas.microsoft.com/office/drawing/2014/main" id="{76432D14-1835-FEBE-A33E-26345B398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285" y="4526354"/>
            <a:ext cx="4086225" cy="2143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34492D07-DE29-1020-E724-D35773DB2D45}"/>
              </a:ext>
            </a:extLst>
          </p:cNvPr>
          <p:cNvSpPr>
            <a:spLocks noGrp="1"/>
          </p:cNvSpPr>
          <p:nvPr>
            <p:ph idx="1"/>
          </p:nvPr>
        </p:nvSpPr>
        <p:spPr>
          <a:xfrm>
            <a:off x="609600" y="1066800"/>
            <a:ext cx="8229600" cy="5791200"/>
          </a:xfrm>
        </p:spPr>
        <p:txBody>
          <a:bodyPr/>
          <a:lstStyle/>
          <a:p>
            <a:pPr marL="0" indent="0" algn="ctr">
              <a:buNone/>
            </a:pPr>
            <a:r>
              <a:rPr lang="ro-RO" sz="1800" b="0" i="0" dirty="0">
                <a:solidFill>
                  <a:srgbClr val="2E333C"/>
                </a:solidFill>
                <a:effectLst/>
              </a:rPr>
              <a:t>Testele prenatale non-invazive (așa-numitele Non </a:t>
            </a:r>
            <a:r>
              <a:rPr lang="ro-RO" sz="1800" b="0" i="0" dirty="0" err="1">
                <a:solidFill>
                  <a:srgbClr val="2E333C"/>
                </a:solidFill>
                <a:effectLst/>
              </a:rPr>
              <a:t>Invasive</a:t>
            </a:r>
            <a:r>
              <a:rPr lang="ro-RO" sz="1800" b="0" i="0" dirty="0">
                <a:solidFill>
                  <a:srgbClr val="2E333C"/>
                </a:solidFill>
                <a:effectLst/>
              </a:rPr>
              <a:t> Prenatal </a:t>
            </a:r>
            <a:r>
              <a:rPr lang="ro-RO" sz="1800" b="0" i="0" dirty="0" err="1">
                <a:solidFill>
                  <a:srgbClr val="2E333C"/>
                </a:solidFill>
                <a:effectLst/>
              </a:rPr>
              <a:t>Testing</a:t>
            </a:r>
            <a:r>
              <a:rPr lang="ro-RO" sz="1800" b="0" i="0" dirty="0">
                <a:solidFill>
                  <a:srgbClr val="2E333C"/>
                </a:solidFill>
                <a:effectLst/>
              </a:rPr>
              <a:t> -  NIPT) au intrat relativ de curând în viețile noastre. Introduse în practica clinică în anul </a:t>
            </a:r>
            <a:r>
              <a:rPr lang="ro-RO" sz="1800" b="1" i="0" dirty="0">
                <a:solidFill>
                  <a:srgbClr val="2E333C"/>
                </a:solidFill>
                <a:effectLst/>
              </a:rPr>
              <a:t>2011 </a:t>
            </a:r>
            <a:r>
              <a:rPr lang="ro-RO" sz="1800" b="0" i="0" dirty="0">
                <a:solidFill>
                  <a:srgbClr val="2E333C"/>
                </a:solidFill>
                <a:effectLst/>
              </a:rPr>
              <a:t>la Hong Kong, s-au răspândit rapid în întreaga lume, au încins dezbateri între specialiști. </a:t>
            </a:r>
            <a:endParaRPr lang="ro-RO" sz="1800" b="1" dirty="0">
              <a:solidFill>
                <a:srgbClr val="002060"/>
              </a:solidFill>
            </a:endParaRPr>
          </a:p>
        </p:txBody>
      </p:sp>
      <p:pic>
        <p:nvPicPr>
          <p:cNvPr id="7170" name="Picture 2" descr="teste-genetice">
            <a:extLst>
              <a:ext uri="{FF2B5EF4-FFF2-40B4-BE49-F238E27FC236}">
                <a16:creationId xmlns:a16="http://schemas.microsoft.com/office/drawing/2014/main" id="{9639EACD-1DCC-7508-5AA1-020A3BA4F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5267325" cy="3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3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97E753C8-03A8-55A8-3872-5FCBEADC71E4}"/>
              </a:ext>
            </a:extLst>
          </p:cNvPr>
          <p:cNvSpPr>
            <a:spLocks noGrp="1"/>
          </p:cNvSpPr>
          <p:nvPr>
            <p:ph idx="1"/>
          </p:nvPr>
        </p:nvSpPr>
        <p:spPr>
          <a:xfrm>
            <a:off x="407276" y="533400"/>
            <a:ext cx="8229600" cy="5334000"/>
          </a:xfrm>
        </p:spPr>
        <p:txBody>
          <a:bodyPr/>
          <a:lstStyle/>
          <a:p>
            <a:pPr marL="0" indent="0">
              <a:buNone/>
            </a:pPr>
            <a:r>
              <a:rPr lang="ro-RO" sz="1800" b="1" dirty="0">
                <a:solidFill>
                  <a:schemeClr val="accent4">
                    <a:lumMod val="10000"/>
                  </a:schemeClr>
                </a:solidFill>
              </a:rPr>
              <a:t>Recomandări:</a:t>
            </a:r>
          </a:p>
          <a:p>
            <a:pPr marL="0" indent="0">
              <a:buNone/>
            </a:pPr>
            <a:endParaRPr lang="ro-RO" sz="1800" b="1" dirty="0">
              <a:solidFill>
                <a:schemeClr val="accent4">
                  <a:lumMod val="10000"/>
                </a:schemeClr>
              </a:solidFill>
            </a:endParaRPr>
          </a:p>
          <a:p>
            <a:pPr>
              <a:buFont typeface="Wingdings" panose="05000000000000000000" pitchFamily="2" charset="2"/>
              <a:buChar char="Ø"/>
            </a:pPr>
            <a:r>
              <a:rPr lang="ro-RO" sz="1400" b="1" dirty="0">
                <a:solidFill>
                  <a:srgbClr val="C00000"/>
                </a:solidFill>
              </a:rPr>
              <a:t>examinarea ecografică la 11-13 săptămâni </a:t>
            </a:r>
            <a:r>
              <a:rPr lang="ro-RO" sz="1400" dirty="0">
                <a:solidFill>
                  <a:schemeClr val="accent4">
                    <a:lumMod val="10000"/>
                  </a:schemeClr>
                </a:solidFill>
              </a:rPr>
              <a:t>de amenoree (SA), cf recomandărilor SOGR (Examinarea ecografică de screening pentru anomalii sarcină în trimestrul I)</a:t>
            </a:r>
          </a:p>
          <a:p>
            <a:pPr>
              <a:buFont typeface="Wingdings" panose="05000000000000000000" pitchFamily="2" charset="2"/>
              <a:buChar char="Ø"/>
            </a:pPr>
            <a:endParaRPr lang="ro-RO" sz="1400" b="1" dirty="0">
              <a:solidFill>
                <a:schemeClr val="accent4">
                  <a:lumMod val="10000"/>
                </a:schemeClr>
              </a:solidFill>
            </a:endParaRPr>
          </a:p>
          <a:p>
            <a:pPr>
              <a:buFont typeface="Wingdings" panose="05000000000000000000" pitchFamily="2" charset="2"/>
              <a:buChar char="Ø"/>
            </a:pPr>
            <a:endParaRPr lang="ro-RO" sz="1400" b="1" dirty="0">
              <a:solidFill>
                <a:schemeClr val="accent4">
                  <a:lumMod val="10000"/>
                </a:schemeClr>
              </a:solidFill>
            </a:endParaRPr>
          </a:p>
          <a:p>
            <a:pPr marL="0" indent="0">
              <a:buNone/>
            </a:pPr>
            <a:endParaRPr lang="ro-RO" sz="1000" dirty="0"/>
          </a:p>
          <a:p>
            <a:pPr>
              <a:buFont typeface="Wingdings" panose="05000000000000000000" pitchFamily="2" charset="2"/>
              <a:buChar char="Ø"/>
            </a:pPr>
            <a:r>
              <a:rPr lang="ro-RO" sz="1400" b="1" dirty="0">
                <a:solidFill>
                  <a:schemeClr val="accent4">
                    <a:lumMod val="25000"/>
                  </a:schemeClr>
                </a:solidFill>
              </a:rPr>
              <a:t>program convențional de screening pentru anomalii cromozomiale prin testul combinat </a:t>
            </a:r>
            <a:r>
              <a:rPr lang="ro-RO" sz="1400" b="1" dirty="0">
                <a:solidFill>
                  <a:srgbClr val="C00000"/>
                </a:solidFill>
              </a:rPr>
              <a:t>(dublul test): </a:t>
            </a:r>
          </a:p>
          <a:p>
            <a:pPr lvl="4">
              <a:buFont typeface="Wingdings" panose="05000000000000000000" pitchFamily="2" charset="2"/>
              <a:buChar char="§"/>
            </a:pPr>
            <a:r>
              <a:rPr lang="ro-RO" sz="200" b="1" dirty="0" err="1">
                <a:solidFill>
                  <a:schemeClr val="accent4">
                    <a:lumMod val="25000"/>
                  </a:schemeClr>
                </a:solidFill>
              </a:rPr>
              <a:t>vâ</a:t>
            </a:r>
            <a:endParaRPr lang="ro-RO" sz="200" b="1" dirty="0">
              <a:solidFill>
                <a:schemeClr val="accent4">
                  <a:lumMod val="25000"/>
                </a:schemeClr>
              </a:solidFill>
            </a:endParaRPr>
          </a:p>
        </p:txBody>
      </p:sp>
      <p:sp>
        <p:nvSpPr>
          <p:cNvPr id="5" name="Semnul plus 4">
            <a:extLst>
              <a:ext uri="{FF2B5EF4-FFF2-40B4-BE49-F238E27FC236}">
                <a16:creationId xmlns:a16="http://schemas.microsoft.com/office/drawing/2014/main" id="{C3A41B99-B7E8-1264-F806-974550053CE7}"/>
              </a:ext>
            </a:extLst>
          </p:cNvPr>
          <p:cNvSpPr/>
          <p:nvPr/>
        </p:nvSpPr>
        <p:spPr>
          <a:xfrm>
            <a:off x="3048000" y="1752600"/>
            <a:ext cx="457200" cy="4572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7" name="Conector drept 6">
            <a:extLst>
              <a:ext uri="{FF2B5EF4-FFF2-40B4-BE49-F238E27FC236}">
                <a16:creationId xmlns:a16="http://schemas.microsoft.com/office/drawing/2014/main" id="{BD576262-8D92-89B9-A7FF-43D2A6F3D921}"/>
              </a:ext>
            </a:extLst>
          </p:cNvPr>
          <p:cNvCxnSpPr>
            <a:cxnSpLocks/>
          </p:cNvCxnSpPr>
          <p:nvPr/>
        </p:nvCxnSpPr>
        <p:spPr>
          <a:xfrm flipV="1">
            <a:off x="3352800" y="1752600"/>
            <a:ext cx="3048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9" name="Semnul minus 8">
            <a:extLst>
              <a:ext uri="{FF2B5EF4-FFF2-40B4-BE49-F238E27FC236}">
                <a16:creationId xmlns:a16="http://schemas.microsoft.com/office/drawing/2014/main" id="{83C9DB64-1F5A-013D-2873-72375C20FEC6}"/>
              </a:ext>
            </a:extLst>
          </p:cNvPr>
          <p:cNvSpPr/>
          <p:nvPr/>
        </p:nvSpPr>
        <p:spPr>
          <a:xfrm>
            <a:off x="3531476" y="1752600"/>
            <a:ext cx="685800" cy="4572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Stea: 4 colțuri 10">
            <a:extLst>
              <a:ext uri="{FF2B5EF4-FFF2-40B4-BE49-F238E27FC236}">
                <a16:creationId xmlns:a16="http://schemas.microsoft.com/office/drawing/2014/main" id="{D2EB72CB-860C-A918-DA2F-4C7D8E6099A4}"/>
              </a:ext>
            </a:extLst>
          </p:cNvPr>
          <p:cNvSpPr/>
          <p:nvPr/>
        </p:nvSpPr>
        <p:spPr>
          <a:xfrm flipH="1">
            <a:off x="2209800" y="2686362"/>
            <a:ext cx="304800"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Stea: 4 colțuri 11">
            <a:extLst>
              <a:ext uri="{FF2B5EF4-FFF2-40B4-BE49-F238E27FC236}">
                <a16:creationId xmlns:a16="http://schemas.microsoft.com/office/drawing/2014/main" id="{9E812E29-AC3D-4A29-21D6-43EA3209DC5B}"/>
              </a:ext>
            </a:extLst>
          </p:cNvPr>
          <p:cNvSpPr/>
          <p:nvPr/>
        </p:nvSpPr>
        <p:spPr>
          <a:xfrm flipH="1">
            <a:off x="2207173" y="3124200"/>
            <a:ext cx="310055"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CasetăText 13">
            <a:extLst>
              <a:ext uri="{FF2B5EF4-FFF2-40B4-BE49-F238E27FC236}">
                <a16:creationId xmlns:a16="http://schemas.microsoft.com/office/drawing/2014/main" id="{F444FC51-E84F-C7B0-D46E-5C228316304A}"/>
              </a:ext>
            </a:extLst>
          </p:cNvPr>
          <p:cNvSpPr txBox="1"/>
          <p:nvPr/>
        </p:nvSpPr>
        <p:spPr>
          <a:xfrm>
            <a:off x="2514600" y="2600235"/>
            <a:ext cx="4572000" cy="1169551"/>
          </a:xfrm>
          <a:prstGeom prst="rect">
            <a:avLst/>
          </a:prstGeom>
          <a:noFill/>
        </p:spPr>
        <p:txBody>
          <a:bodyPr wrap="square">
            <a:spAutoFit/>
          </a:bodyPr>
          <a:lstStyle/>
          <a:p>
            <a:pPr marL="0" indent="0">
              <a:buNone/>
            </a:pPr>
            <a:r>
              <a:rPr lang="ro-RO" sz="1400" dirty="0">
                <a:solidFill>
                  <a:schemeClr val="accent4">
                    <a:lumMod val="25000"/>
                  </a:schemeClr>
                </a:solidFill>
              </a:rPr>
              <a:t>Vârsta mamei</a:t>
            </a:r>
          </a:p>
          <a:p>
            <a:pPr marL="0" indent="0">
              <a:buNone/>
            </a:pPr>
            <a:r>
              <a:rPr lang="ro-RO" sz="1400" dirty="0">
                <a:solidFill>
                  <a:schemeClr val="accent4">
                    <a:lumMod val="25000"/>
                  </a:schemeClr>
                </a:solidFill>
              </a:rPr>
              <a:t>Valoarea  </a:t>
            </a:r>
            <a:r>
              <a:rPr lang="ro-RO" sz="1400" dirty="0" err="1">
                <a:solidFill>
                  <a:schemeClr val="accent4">
                    <a:lumMod val="25000"/>
                  </a:schemeClr>
                </a:solidFill>
              </a:rPr>
              <a:t>translucenței</a:t>
            </a:r>
            <a:r>
              <a:rPr lang="ro-RO" sz="1400" dirty="0">
                <a:solidFill>
                  <a:schemeClr val="accent4">
                    <a:lumMod val="25000"/>
                  </a:schemeClr>
                </a:solidFill>
              </a:rPr>
              <a:t> </a:t>
            </a:r>
            <a:r>
              <a:rPr lang="ro-RO" sz="1400" dirty="0" err="1">
                <a:solidFill>
                  <a:schemeClr val="accent4">
                    <a:lumMod val="25000"/>
                  </a:schemeClr>
                </a:solidFill>
              </a:rPr>
              <a:t>nucale</a:t>
            </a:r>
            <a:endParaRPr lang="ro-RO" sz="1400" dirty="0">
              <a:solidFill>
                <a:schemeClr val="accent4">
                  <a:lumMod val="25000"/>
                </a:schemeClr>
              </a:solidFill>
            </a:endParaRPr>
          </a:p>
          <a:p>
            <a:pPr marL="0" indent="0">
              <a:buNone/>
            </a:pPr>
            <a:r>
              <a:rPr lang="ro-RO" sz="1400" dirty="0">
                <a:solidFill>
                  <a:schemeClr val="accent4">
                    <a:lumMod val="25000"/>
                  </a:schemeClr>
                </a:solidFill>
              </a:rPr>
              <a:t>Valorilor serice ale proteinei plasmatice A asociată sarcinii </a:t>
            </a:r>
          </a:p>
          <a:p>
            <a:pPr marL="0" indent="0">
              <a:buNone/>
            </a:pPr>
            <a:r>
              <a:rPr lang="ro-RO" sz="1400" dirty="0">
                <a:solidFill>
                  <a:schemeClr val="accent4">
                    <a:lumMod val="25000"/>
                  </a:schemeClr>
                </a:solidFill>
              </a:rPr>
              <a:t>f</a:t>
            </a:r>
            <a:r>
              <a:rPr lang="el-GR" sz="1400" dirty="0">
                <a:solidFill>
                  <a:schemeClr val="accent4">
                    <a:lumMod val="25000"/>
                  </a:schemeClr>
                </a:solidFill>
              </a:rPr>
              <a:t>β-</a:t>
            </a:r>
            <a:r>
              <a:rPr lang="ro-RO" sz="1400" dirty="0" err="1">
                <a:solidFill>
                  <a:schemeClr val="accent4">
                    <a:lumMod val="25000"/>
                  </a:schemeClr>
                </a:solidFill>
              </a:rPr>
              <a:t>hCG</a:t>
            </a:r>
            <a:r>
              <a:rPr lang="ro-RO" sz="1400" dirty="0">
                <a:solidFill>
                  <a:schemeClr val="accent4">
                    <a:lumMod val="25000"/>
                  </a:schemeClr>
                </a:solidFill>
              </a:rPr>
              <a:t> </a:t>
            </a:r>
          </a:p>
        </p:txBody>
      </p:sp>
      <p:sp>
        <p:nvSpPr>
          <p:cNvPr id="15" name="Stea: 4 colțuri 14">
            <a:extLst>
              <a:ext uri="{FF2B5EF4-FFF2-40B4-BE49-F238E27FC236}">
                <a16:creationId xmlns:a16="http://schemas.microsoft.com/office/drawing/2014/main" id="{395357DA-7A25-3095-25D5-FFD5555ED6E8}"/>
              </a:ext>
            </a:extLst>
          </p:cNvPr>
          <p:cNvSpPr/>
          <p:nvPr/>
        </p:nvSpPr>
        <p:spPr>
          <a:xfrm flipH="1">
            <a:off x="2209800" y="2881825"/>
            <a:ext cx="304800"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Stea: 4 colțuri 15">
            <a:extLst>
              <a:ext uri="{FF2B5EF4-FFF2-40B4-BE49-F238E27FC236}">
                <a16:creationId xmlns:a16="http://schemas.microsoft.com/office/drawing/2014/main" id="{DE506889-8D3C-20CA-8220-A64003CB0BD7}"/>
              </a:ext>
            </a:extLst>
          </p:cNvPr>
          <p:cNvSpPr/>
          <p:nvPr/>
        </p:nvSpPr>
        <p:spPr>
          <a:xfrm flipH="1">
            <a:off x="2204545" y="3562038"/>
            <a:ext cx="310055" cy="15240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CasetăText 17">
            <a:extLst>
              <a:ext uri="{FF2B5EF4-FFF2-40B4-BE49-F238E27FC236}">
                <a16:creationId xmlns:a16="http://schemas.microsoft.com/office/drawing/2014/main" id="{8BE3B698-25E0-ED91-92C2-082E3FFCB097}"/>
              </a:ext>
            </a:extLst>
          </p:cNvPr>
          <p:cNvSpPr txBox="1"/>
          <p:nvPr/>
        </p:nvSpPr>
        <p:spPr>
          <a:xfrm>
            <a:off x="407276" y="3984925"/>
            <a:ext cx="7620000" cy="1600438"/>
          </a:xfrm>
          <a:prstGeom prst="rect">
            <a:avLst/>
          </a:prstGeom>
          <a:noFill/>
        </p:spPr>
        <p:txBody>
          <a:bodyPr wrap="square">
            <a:spAutoFit/>
          </a:bodyPr>
          <a:lstStyle/>
          <a:p>
            <a:pPr marL="285750" indent="-285750" algn="just">
              <a:buFont typeface="Wingdings" panose="05000000000000000000" pitchFamily="2" charset="2"/>
              <a:buChar char="Ø"/>
            </a:pPr>
            <a:r>
              <a:rPr lang="ro-RO" sz="1400" b="1" dirty="0">
                <a:solidFill>
                  <a:srgbClr val="FF0000"/>
                </a:solidFill>
              </a:rPr>
              <a:t>în cel de-al doilea trimestru de sarcină</a:t>
            </a:r>
            <a:r>
              <a:rPr lang="ro-RO" sz="1400" dirty="0">
                <a:solidFill>
                  <a:schemeClr val="accent4">
                    <a:lumMod val="25000"/>
                  </a:schemeClr>
                </a:solidFill>
              </a:rPr>
              <a:t>, cf recomandărilor SOGR </a:t>
            </a:r>
            <a:r>
              <a:rPr lang="ro-RO" sz="1400" b="1" dirty="0">
                <a:solidFill>
                  <a:srgbClr val="FF0000"/>
                </a:solidFill>
              </a:rPr>
              <a:t>- Examinarea ecografică </a:t>
            </a:r>
            <a:r>
              <a:rPr lang="ro-RO" sz="1400" dirty="0">
                <a:solidFill>
                  <a:schemeClr val="accent4">
                    <a:lumMod val="25000"/>
                  </a:schemeClr>
                </a:solidFill>
              </a:rPr>
              <a:t>de screening pentru anomalii sarcină în trimestrul II), indiferent dacă pacienta a fost supusă unui program convențional de screening pentru anomalii cromozomiale (prin test combinat/triplu test) sau nu</a:t>
            </a:r>
          </a:p>
          <a:p>
            <a:pPr marL="285750" indent="-285750" algn="just">
              <a:buFont typeface="Wingdings" panose="05000000000000000000" pitchFamily="2" charset="2"/>
              <a:buChar char="Ø"/>
            </a:pPr>
            <a:endParaRPr lang="ro-RO" sz="1400" dirty="0">
              <a:solidFill>
                <a:schemeClr val="accent4">
                  <a:lumMod val="25000"/>
                </a:schemeClr>
              </a:solidFill>
            </a:endParaRPr>
          </a:p>
          <a:p>
            <a:pPr marL="285750" indent="-285750" algn="just">
              <a:buFont typeface="Wingdings" panose="05000000000000000000" pitchFamily="2" charset="2"/>
              <a:buChar char="Ø"/>
            </a:pPr>
            <a:r>
              <a:rPr lang="ro-RO" sz="1400" b="1" dirty="0">
                <a:solidFill>
                  <a:srgbClr val="FF0000"/>
                </a:solidFill>
              </a:rPr>
              <a:t>La triplul test </a:t>
            </a:r>
            <a:r>
              <a:rPr lang="ro-RO" sz="1400" dirty="0">
                <a:solidFill>
                  <a:schemeClr val="accent4">
                    <a:lumMod val="25000"/>
                  </a:schemeClr>
                </a:solidFill>
              </a:rPr>
              <a:t>încadrarea de risc se face pe baza vârstei materne, a parametrilor ecografici și a valorilor serice ale estriolului neconjugat, ale alfa-</a:t>
            </a:r>
            <a:r>
              <a:rPr lang="ro-RO" sz="1400" dirty="0" err="1">
                <a:solidFill>
                  <a:schemeClr val="accent4">
                    <a:lumMod val="25000"/>
                  </a:schemeClr>
                </a:solidFill>
              </a:rPr>
              <a:t>fetoproteinei</a:t>
            </a:r>
            <a:r>
              <a:rPr lang="ro-RO" sz="1400" dirty="0">
                <a:solidFill>
                  <a:schemeClr val="accent4">
                    <a:lumMod val="25000"/>
                  </a:schemeClr>
                </a:solidFill>
              </a:rPr>
              <a:t> și ale f</a:t>
            </a:r>
            <a:r>
              <a:rPr lang="el-GR" sz="1400" dirty="0">
                <a:solidFill>
                  <a:schemeClr val="accent4">
                    <a:lumMod val="25000"/>
                  </a:schemeClr>
                </a:solidFill>
              </a:rPr>
              <a:t>β-</a:t>
            </a:r>
            <a:r>
              <a:rPr lang="ro-RO" sz="1400" dirty="0" err="1">
                <a:solidFill>
                  <a:schemeClr val="accent4">
                    <a:lumMod val="25000"/>
                  </a:schemeClr>
                </a:solidFill>
              </a:rPr>
              <a:t>hCG</a:t>
            </a:r>
            <a:endParaRPr lang="ro-RO" sz="1400" dirty="0">
              <a:solidFill>
                <a:schemeClr val="accent4">
                  <a:lumMod val="25000"/>
                </a:schemeClr>
              </a:solidFill>
            </a:endParaRPr>
          </a:p>
        </p:txBody>
      </p:sp>
      <p:sp>
        <p:nvSpPr>
          <p:cNvPr id="19" name="CasetăText 18">
            <a:extLst>
              <a:ext uri="{FF2B5EF4-FFF2-40B4-BE49-F238E27FC236}">
                <a16:creationId xmlns:a16="http://schemas.microsoft.com/office/drawing/2014/main" id="{C7FFA1A5-9729-3016-1483-F7963DFAEFCE}"/>
              </a:ext>
            </a:extLst>
          </p:cNvPr>
          <p:cNvSpPr txBox="1"/>
          <p:nvPr/>
        </p:nvSpPr>
        <p:spPr>
          <a:xfrm>
            <a:off x="228600" y="76200"/>
            <a:ext cx="8915400" cy="276999"/>
          </a:xfrm>
          <a:prstGeom prst="rect">
            <a:avLst/>
          </a:prstGeom>
          <a:noFill/>
        </p:spPr>
        <p:txBody>
          <a:bodyPr wrap="square">
            <a:spAutoFit/>
          </a:bodyPr>
          <a:lstStyle/>
          <a:p>
            <a:pPr marL="192405" marR="349250" algn="r">
              <a:spcBef>
                <a:spcPts val="760"/>
              </a:spcBef>
              <a:spcAft>
                <a:spcPts val="0"/>
              </a:spcAft>
            </a:pPr>
            <a:r>
              <a:rPr lang="ro-RO" sz="1200" b="1" kern="0" dirty="0">
                <a:solidFill>
                  <a:srgbClr val="420C36"/>
                </a:solidFill>
                <a:effectLst/>
                <a:latin typeface="Calibri" panose="020F0502020204030204" pitchFamily="34" charset="0"/>
              </a:rPr>
              <a:t>Dezvoltarea</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unui</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sistem</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regional </a:t>
            </a:r>
            <a:r>
              <a:rPr lang="ro-RO" sz="1200" b="1" dirty="0">
                <a:solidFill>
                  <a:srgbClr val="420C36"/>
                </a:solidFill>
                <a:effectLst/>
                <a:latin typeface="Calibri" panose="020F0502020204030204" pitchFamily="34" charset="0"/>
                <a:ea typeface="Calibri" panose="020F0502020204030204" pitchFamily="34" charset="0"/>
              </a:rPr>
              <a:t>de centre medicale de </a:t>
            </a:r>
            <a:r>
              <a:rPr lang="ro-RO" sz="1200" b="1" dirty="0" err="1">
                <a:solidFill>
                  <a:srgbClr val="420C36"/>
                </a:solidFill>
                <a:effectLst/>
                <a:latin typeface="Calibri" panose="020F0502020204030204" pitchFamily="34" charset="0"/>
                <a:ea typeface="Calibri" panose="020F0502020204030204" pitchFamily="34" charset="0"/>
              </a:rPr>
              <a:t>excelenţă</a:t>
            </a:r>
            <a:r>
              <a:rPr lang="ro-RO" sz="1200" b="1" dirty="0">
                <a:solidFill>
                  <a:srgbClr val="420C36"/>
                </a:solidFill>
                <a:effectLst/>
                <a:latin typeface="Calibri" panose="020F0502020204030204" pitchFamily="34" charset="0"/>
                <a:ea typeface="Calibri" panose="020F0502020204030204" pitchFamily="34" charset="0"/>
              </a:rPr>
              <a:t> în screening </a:t>
            </a:r>
            <a:r>
              <a:rPr lang="ro-RO" sz="1200" b="1" spc="-49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prenatal</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în</a:t>
            </a:r>
            <a:r>
              <a:rPr lang="ro-RO" sz="1200" b="1" spc="-1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Regiunea</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de</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Vest</a:t>
            </a:r>
            <a:endParaRPr lang="ro-RO" sz="1200" dirty="0">
              <a:solidFill>
                <a:srgbClr val="420C3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jpeg">
            <a:extLst>
              <a:ext uri="{FF2B5EF4-FFF2-40B4-BE49-F238E27FC236}">
                <a16:creationId xmlns:a16="http://schemas.microsoft.com/office/drawing/2014/main" id="{8D3DD3C9-BE59-0C24-7193-0A29873BEA57}"/>
              </a:ext>
            </a:extLst>
          </p:cNvPr>
          <p:cNvPicPr>
            <a:picLocks noGrp="1" noChangeAspect="1"/>
          </p:cNvPicPr>
          <p:nvPr>
            <p:ph idx="1"/>
          </p:nvPr>
        </p:nvPicPr>
        <p:blipFill>
          <a:blip r:embed="rId3" cstate="print"/>
          <a:stretch>
            <a:fillRect/>
          </a:stretch>
        </p:blipFill>
        <p:spPr>
          <a:xfrm>
            <a:off x="495300" y="1219200"/>
            <a:ext cx="8153399" cy="4525963"/>
          </a:xfrm>
          <a:prstGeom prst="rect">
            <a:avLst/>
          </a:prstGeom>
        </p:spPr>
      </p:pic>
      <p:sp>
        <p:nvSpPr>
          <p:cNvPr id="5" name="CasetăText 4">
            <a:extLst>
              <a:ext uri="{FF2B5EF4-FFF2-40B4-BE49-F238E27FC236}">
                <a16:creationId xmlns:a16="http://schemas.microsoft.com/office/drawing/2014/main" id="{13F573FA-01FF-0DA2-4304-88D68C0BA8E0}"/>
              </a:ext>
            </a:extLst>
          </p:cNvPr>
          <p:cNvSpPr txBox="1"/>
          <p:nvPr/>
        </p:nvSpPr>
        <p:spPr>
          <a:xfrm>
            <a:off x="228600" y="76200"/>
            <a:ext cx="8915400" cy="276999"/>
          </a:xfrm>
          <a:prstGeom prst="rect">
            <a:avLst/>
          </a:prstGeom>
          <a:noFill/>
        </p:spPr>
        <p:txBody>
          <a:bodyPr wrap="square">
            <a:spAutoFit/>
          </a:bodyPr>
          <a:lstStyle/>
          <a:p>
            <a:pPr marL="192405" marR="349250" algn="r">
              <a:spcBef>
                <a:spcPts val="760"/>
              </a:spcBef>
              <a:spcAft>
                <a:spcPts val="0"/>
              </a:spcAft>
            </a:pPr>
            <a:r>
              <a:rPr lang="ro-RO" sz="1200" b="1" kern="0" dirty="0">
                <a:solidFill>
                  <a:srgbClr val="420C36"/>
                </a:solidFill>
                <a:effectLst/>
                <a:latin typeface="Calibri" panose="020F0502020204030204" pitchFamily="34" charset="0"/>
              </a:rPr>
              <a:t>Dezvoltarea</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unui</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sistem</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regional </a:t>
            </a:r>
            <a:r>
              <a:rPr lang="ro-RO" sz="1200" b="1" dirty="0">
                <a:solidFill>
                  <a:srgbClr val="420C36"/>
                </a:solidFill>
                <a:effectLst/>
                <a:latin typeface="Calibri" panose="020F0502020204030204" pitchFamily="34" charset="0"/>
                <a:ea typeface="Calibri" panose="020F0502020204030204" pitchFamily="34" charset="0"/>
              </a:rPr>
              <a:t>de centre medicale de </a:t>
            </a:r>
            <a:r>
              <a:rPr lang="ro-RO" sz="1200" b="1" dirty="0" err="1">
                <a:solidFill>
                  <a:srgbClr val="420C36"/>
                </a:solidFill>
                <a:effectLst/>
                <a:latin typeface="Calibri" panose="020F0502020204030204" pitchFamily="34" charset="0"/>
                <a:ea typeface="Calibri" panose="020F0502020204030204" pitchFamily="34" charset="0"/>
              </a:rPr>
              <a:t>excelenţă</a:t>
            </a:r>
            <a:r>
              <a:rPr lang="ro-RO" sz="1200" b="1" dirty="0">
                <a:solidFill>
                  <a:srgbClr val="420C36"/>
                </a:solidFill>
                <a:effectLst/>
                <a:latin typeface="Calibri" panose="020F0502020204030204" pitchFamily="34" charset="0"/>
                <a:ea typeface="Calibri" panose="020F0502020204030204" pitchFamily="34" charset="0"/>
              </a:rPr>
              <a:t> în screening </a:t>
            </a:r>
            <a:r>
              <a:rPr lang="ro-RO" sz="1200" b="1" spc="-49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prenatal</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în</a:t>
            </a:r>
            <a:r>
              <a:rPr lang="ro-RO" sz="1200" b="1" spc="-1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Regiunea</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de</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Vest</a:t>
            </a:r>
            <a:endParaRPr lang="ro-RO" sz="1200" dirty="0">
              <a:solidFill>
                <a:srgbClr val="420C3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2391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97E753C8-03A8-55A8-3872-5FCBEADC71E4}"/>
              </a:ext>
            </a:extLst>
          </p:cNvPr>
          <p:cNvSpPr>
            <a:spLocks noGrp="1"/>
          </p:cNvSpPr>
          <p:nvPr>
            <p:ph idx="1"/>
          </p:nvPr>
        </p:nvSpPr>
        <p:spPr>
          <a:xfrm>
            <a:off x="152400" y="1166018"/>
            <a:ext cx="8610600" cy="4525963"/>
          </a:xfrm>
        </p:spPr>
        <p:txBody>
          <a:bodyPr/>
          <a:lstStyle/>
          <a:p>
            <a:pPr algn="just"/>
            <a:r>
              <a:rPr lang="ro-RO" sz="1400" dirty="0">
                <a:solidFill>
                  <a:schemeClr val="accent4">
                    <a:lumMod val="25000"/>
                  </a:schemeClr>
                </a:solidFill>
              </a:rPr>
              <a:t>TPNI </a:t>
            </a:r>
            <a:r>
              <a:rPr lang="ro-RO" sz="1400" b="1" dirty="0">
                <a:solidFill>
                  <a:srgbClr val="FF0000"/>
                </a:solidFill>
              </a:rPr>
              <a:t>nu </a:t>
            </a:r>
            <a:r>
              <a:rPr lang="ro-RO" sz="1400" dirty="0">
                <a:solidFill>
                  <a:schemeClr val="accent4">
                    <a:lumMod val="25000"/>
                  </a:schemeClr>
                </a:solidFill>
              </a:rPr>
              <a:t>este un test de diagnostic           se recomandă confirmarea anomaliilor cromozomiale prin </a:t>
            </a:r>
            <a:r>
              <a:rPr lang="ro-RO" sz="1400" b="1" dirty="0">
                <a:solidFill>
                  <a:srgbClr val="FF0000"/>
                </a:solidFill>
              </a:rPr>
              <a:t>testarea genetică </a:t>
            </a:r>
            <a:r>
              <a:rPr lang="ro-RO" sz="1400" dirty="0">
                <a:solidFill>
                  <a:schemeClr val="accent4">
                    <a:lumMod val="25000"/>
                  </a:schemeClr>
                </a:solidFill>
              </a:rPr>
              <a:t>diagnostică a probelor biologice obținute prin manevre invazive în toate cazurile în care se obține un rezultat anormal la TPNI</a:t>
            </a:r>
            <a:r>
              <a:rPr lang="ro-RO" sz="1600" dirty="0">
                <a:solidFill>
                  <a:schemeClr val="accent4">
                    <a:lumMod val="25000"/>
                  </a:schemeClr>
                </a:solidFill>
              </a:rPr>
              <a:t>.</a:t>
            </a:r>
          </a:p>
          <a:p>
            <a:pPr algn="just"/>
            <a:endParaRPr lang="ro-RO" sz="1600" dirty="0">
              <a:solidFill>
                <a:schemeClr val="accent4">
                  <a:lumMod val="25000"/>
                </a:schemeClr>
              </a:solidFill>
            </a:endParaRPr>
          </a:p>
          <a:p>
            <a:pPr algn="just">
              <a:buFont typeface="Arial" panose="020B0604020202020204" pitchFamily="34" charset="0"/>
              <a:buChar char="•"/>
            </a:pPr>
            <a:r>
              <a:rPr lang="ro-RO" sz="1400" b="1" dirty="0">
                <a:solidFill>
                  <a:srgbClr val="FF0000"/>
                </a:solidFill>
              </a:rPr>
              <a:t>Nu</a:t>
            </a:r>
            <a:r>
              <a:rPr lang="ro-RO" sz="1400" dirty="0">
                <a:solidFill>
                  <a:schemeClr val="accent4">
                    <a:lumMod val="25000"/>
                  </a:schemeClr>
                </a:solidFill>
              </a:rPr>
              <a:t> se recomandă practicarea testelor de screening convenționale (test combinat/triplu test) la pacientele la care s-a practicat screening bazat pe TPNI. </a:t>
            </a:r>
          </a:p>
          <a:p>
            <a:pPr algn="just">
              <a:buFont typeface="Arial" panose="020B0604020202020204" pitchFamily="34" charset="0"/>
              <a:buChar char="•"/>
            </a:pPr>
            <a:endParaRPr lang="ro-RO" sz="1400" dirty="0">
              <a:solidFill>
                <a:schemeClr val="accent4">
                  <a:lumMod val="25000"/>
                </a:schemeClr>
              </a:solidFill>
            </a:endParaRPr>
          </a:p>
          <a:p>
            <a:pPr algn="just">
              <a:buFont typeface="Arial" panose="020B0604020202020204" pitchFamily="34" charset="0"/>
              <a:buChar char="•"/>
            </a:pPr>
            <a:r>
              <a:rPr lang="ro-RO" sz="1400" dirty="0">
                <a:solidFill>
                  <a:schemeClr val="accent4">
                    <a:lumMod val="25000"/>
                  </a:schemeClr>
                </a:solidFill>
              </a:rPr>
              <a:t>În situația în care consecutiv TPNI este detectată ecografic o anomalie congenitală fetală gravă, pacientei i se poate oferi manevra invazivă, urmată de testarea cromozomială prin </a:t>
            </a:r>
            <a:r>
              <a:rPr lang="ro-RO" sz="1400" dirty="0" err="1">
                <a:solidFill>
                  <a:schemeClr val="accent4">
                    <a:lumMod val="25000"/>
                  </a:schemeClr>
                </a:solidFill>
              </a:rPr>
              <a:t>cariotip</a:t>
            </a:r>
            <a:r>
              <a:rPr lang="ro-RO" sz="1400" dirty="0">
                <a:solidFill>
                  <a:schemeClr val="accent4">
                    <a:lumMod val="25000"/>
                  </a:schemeClr>
                </a:solidFill>
              </a:rPr>
              <a:t> convențional cu marcaj </a:t>
            </a:r>
            <a:r>
              <a:rPr lang="ro-RO" sz="1400" dirty="0" err="1">
                <a:solidFill>
                  <a:schemeClr val="accent4">
                    <a:lumMod val="25000"/>
                  </a:schemeClr>
                </a:solidFill>
              </a:rPr>
              <a:t>detip</a:t>
            </a:r>
            <a:r>
              <a:rPr lang="ro-RO" sz="1400" dirty="0">
                <a:solidFill>
                  <a:schemeClr val="accent4">
                    <a:lumMod val="25000"/>
                  </a:schemeClr>
                </a:solidFill>
              </a:rPr>
              <a:t> tip G sau R, respectiv </a:t>
            </a:r>
            <a:r>
              <a:rPr lang="ro-RO" sz="1400" dirty="0" err="1">
                <a:solidFill>
                  <a:schemeClr val="accent4">
                    <a:lumMod val="25000"/>
                  </a:schemeClr>
                </a:solidFill>
              </a:rPr>
              <a:t>cariotip</a:t>
            </a:r>
            <a:r>
              <a:rPr lang="ro-RO" sz="1400" dirty="0">
                <a:solidFill>
                  <a:schemeClr val="accent4">
                    <a:lumMod val="25000"/>
                  </a:schemeClr>
                </a:solidFill>
              </a:rPr>
              <a:t> molecular prin </a:t>
            </a:r>
            <a:r>
              <a:rPr lang="ro-RO" sz="1400" dirty="0" err="1">
                <a:solidFill>
                  <a:schemeClr val="accent4">
                    <a:lumMod val="25000"/>
                  </a:schemeClr>
                </a:solidFill>
              </a:rPr>
              <a:t>array</a:t>
            </a:r>
            <a:r>
              <a:rPr lang="ro-RO" sz="1400" dirty="0">
                <a:solidFill>
                  <a:schemeClr val="accent4">
                    <a:lumMod val="25000"/>
                  </a:schemeClr>
                </a:solidFill>
              </a:rPr>
              <a:t>-CGH, indiferent de rezultatul TPNI, de grupa de risc în care a fost încadrată sarcina la testele de screening convenționale și de vârsta de gestație (până la 20SA)</a:t>
            </a:r>
          </a:p>
          <a:p>
            <a:pPr algn="just">
              <a:buFont typeface="Arial" panose="020B0604020202020204" pitchFamily="34" charset="0"/>
              <a:buChar char="•"/>
            </a:pPr>
            <a:endParaRPr lang="ro-RO" sz="1400" b="1" dirty="0">
              <a:solidFill>
                <a:schemeClr val="accent4">
                  <a:lumMod val="25000"/>
                </a:schemeClr>
              </a:solidFill>
            </a:endParaRPr>
          </a:p>
          <a:p>
            <a:pPr algn="just">
              <a:buFont typeface="Arial" panose="020B0604020202020204" pitchFamily="34" charset="0"/>
              <a:buChar char="•"/>
            </a:pPr>
            <a:r>
              <a:rPr lang="ro-RO" sz="1400" dirty="0">
                <a:solidFill>
                  <a:schemeClr val="accent4">
                    <a:lumMod val="25000"/>
                  </a:schemeClr>
                </a:solidFill>
              </a:rPr>
              <a:t>Testarea </a:t>
            </a:r>
            <a:r>
              <a:rPr lang="ro-RO" sz="1400" b="1" dirty="0">
                <a:solidFill>
                  <a:srgbClr val="FF0000"/>
                </a:solidFill>
              </a:rPr>
              <a:t>numai</a:t>
            </a:r>
            <a:r>
              <a:rPr lang="ro-RO" sz="1400" dirty="0">
                <a:solidFill>
                  <a:schemeClr val="accent4">
                    <a:lumMod val="25000"/>
                  </a:schemeClr>
                </a:solidFill>
              </a:rPr>
              <a:t> pentru </a:t>
            </a:r>
            <a:r>
              <a:rPr lang="ro-RO" sz="1400" b="1" dirty="0">
                <a:solidFill>
                  <a:srgbClr val="FF0000"/>
                </a:solidFill>
              </a:rPr>
              <a:t>aneuploidiile </a:t>
            </a:r>
            <a:r>
              <a:rPr lang="ro-RO" sz="1400" b="1" dirty="0" err="1">
                <a:solidFill>
                  <a:srgbClr val="FF0000"/>
                </a:solidFill>
              </a:rPr>
              <a:t>autosomale</a:t>
            </a:r>
            <a:r>
              <a:rPr lang="ro-RO" sz="1400" b="1" dirty="0">
                <a:solidFill>
                  <a:srgbClr val="FF0000"/>
                </a:solidFill>
              </a:rPr>
              <a:t> 21, 18, 13</a:t>
            </a:r>
            <a:r>
              <a:rPr lang="ro-RO" sz="1400" dirty="0">
                <a:solidFill>
                  <a:schemeClr val="accent4">
                    <a:lumMod val="25000"/>
                  </a:schemeClr>
                </a:solidFill>
              </a:rPr>
              <a:t>, </a:t>
            </a:r>
          </a:p>
          <a:p>
            <a:pPr marL="0" indent="0" algn="just">
              <a:buNone/>
            </a:pPr>
            <a:r>
              <a:rPr lang="ro-RO" sz="1400" dirty="0">
                <a:solidFill>
                  <a:schemeClr val="accent4">
                    <a:lumMod val="25000"/>
                  </a:schemeClr>
                </a:solidFill>
              </a:rPr>
              <a:t>cu evitarea oferirii informațiilor cu privire la aneuploidii ale</a:t>
            </a:r>
          </a:p>
          <a:p>
            <a:pPr marL="0" indent="0" algn="just">
              <a:buNone/>
            </a:pPr>
            <a:r>
              <a:rPr lang="ro-RO" sz="1400" dirty="0">
                <a:solidFill>
                  <a:schemeClr val="accent4">
                    <a:lumMod val="25000"/>
                  </a:schemeClr>
                </a:solidFill>
              </a:rPr>
              <a:t> cromozomilor sexuali (singura excepție fiind identificarea</a:t>
            </a:r>
          </a:p>
          <a:p>
            <a:pPr marL="0" indent="0" algn="just">
              <a:buNone/>
            </a:pPr>
            <a:r>
              <a:rPr lang="ro-RO" sz="1400" dirty="0">
                <a:solidFill>
                  <a:schemeClr val="accent4">
                    <a:lumMod val="25000"/>
                  </a:schemeClr>
                </a:solidFill>
              </a:rPr>
              <a:t> unei </a:t>
            </a:r>
            <a:r>
              <a:rPr lang="ro-RO" sz="1400" dirty="0" err="1">
                <a:solidFill>
                  <a:schemeClr val="accent4">
                    <a:lumMod val="25000"/>
                  </a:schemeClr>
                </a:solidFill>
              </a:rPr>
              <a:t>monosomii</a:t>
            </a:r>
            <a:r>
              <a:rPr lang="ro-RO" sz="1400" dirty="0">
                <a:solidFill>
                  <a:schemeClr val="accent4">
                    <a:lumMod val="25000"/>
                  </a:schemeClr>
                </a:solidFill>
              </a:rPr>
              <a:t> X în condiții de </a:t>
            </a:r>
            <a:r>
              <a:rPr lang="ro-RO" sz="1400" dirty="0" err="1">
                <a:solidFill>
                  <a:schemeClr val="accent4">
                    <a:lumMod val="25000"/>
                  </a:schemeClr>
                </a:solidFill>
              </a:rPr>
              <a:t>hygroma</a:t>
            </a:r>
            <a:r>
              <a:rPr lang="ro-RO" sz="1400" dirty="0">
                <a:solidFill>
                  <a:schemeClr val="accent4">
                    <a:lumMod val="25000"/>
                  </a:schemeClr>
                </a:solidFill>
              </a:rPr>
              <a:t> chistică sau</a:t>
            </a:r>
          </a:p>
          <a:p>
            <a:pPr marL="0" indent="0" algn="just">
              <a:buNone/>
            </a:pPr>
            <a:r>
              <a:rPr lang="ro-RO" sz="1400" dirty="0">
                <a:solidFill>
                  <a:schemeClr val="accent4">
                    <a:lumMod val="25000"/>
                  </a:schemeClr>
                </a:solidFill>
              </a:rPr>
              <a:t> </a:t>
            </a:r>
            <a:r>
              <a:rPr lang="ro-RO" sz="1400" dirty="0" err="1">
                <a:solidFill>
                  <a:schemeClr val="accent4">
                    <a:lumMod val="25000"/>
                  </a:schemeClr>
                </a:solidFill>
              </a:rPr>
              <a:t>hidrops</a:t>
            </a:r>
            <a:r>
              <a:rPr lang="ro-RO" sz="1400" dirty="0">
                <a:solidFill>
                  <a:schemeClr val="accent4">
                    <a:lumMod val="25000"/>
                  </a:schemeClr>
                </a:solidFill>
              </a:rPr>
              <a:t> </a:t>
            </a:r>
            <a:r>
              <a:rPr lang="ro-RO" sz="1400" dirty="0" err="1">
                <a:solidFill>
                  <a:schemeClr val="accent4">
                    <a:lumMod val="25000"/>
                  </a:schemeClr>
                </a:solidFill>
              </a:rPr>
              <a:t>fetalis</a:t>
            </a:r>
            <a:r>
              <a:rPr lang="ro-RO" sz="1400" dirty="0">
                <a:solidFill>
                  <a:schemeClr val="accent4">
                    <a:lumMod val="25000"/>
                  </a:schemeClr>
                </a:solidFill>
              </a:rPr>
              <a:t>).</a:t>
            </a:r>
            <a:endParaRPr lang="ro-RO" sz="1400" b="1" dirty="0">
              <a:solidFill>
                <a:schemeClr val="accent4">
                  <a:lumMod val="25000"/>
                </a:schemeClr>
              </a:solidFill>
            </a:endParaRPr>
          </a:p>
        </p:txBody>
      </p:sp>
      <p:sp>
        <p:nvSpPr>
          <p:cNvPr id="2" name="Săgeată: dreapta 1">
            <a:extLst>
              <a:ext uri="{FF2B5EF4-FFF2-40B4-BE49-F238E27FC236}">
                <a16:creationId xmlns:a16="http://schemas.microsoft.com/office/drawing/2014/main" id="{79C207ED-0827-FE86-6098-2E38BB7B6F81}"/>
              </a:ext>
            </a:extLst>
          </p:cNvPr>
          <p:cNvSpPr/>
          <p:nvPr/>
        </p:nvSpPr>
        <p:spPr>
          <a:xfrm>
            <a:off x="3505200" y="1166018"/>
            <a:ext cx="597408"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 name="Picture 2">
            <a:extLst>
              <a:ext uri="{FF2B5EF4-FFF2-40B4-BE49-F238E27FC236}">
                <a16:creationId xmlns:a16="http://schemas.microsoft.com/office/drawing/2014/main" id="{364E4BD8-759F-ABF0-C28F-FAF6CE228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3423231"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id="{8F317A7B-B5AD-2165-15FC-0745EC596735}"/>
              </a:ext>
            </a:extLst>
          </p:cNvPr>
          <p:cNvSpPr txBox="1"/>
          <p:nvPr/>
        </p:nvSpPr>
        <p:spPr>
          <a:xfrm>
            <a:off x="457200" y="77067"/>
            <a:ext cx="8915400" cy="276999"/>
          </a:xfrm>
          <a:prstGeom prst="rect">
            <a:avLst/>
          </a:prstGeom>
          <a:noFill/>
        </p:spPr>
        <p:txBody>
          <a:bodyPr wrap="square">
            <a:spAutoFit/>
          </a:bodyPr>
          <a:lstStyle/>
          <a:p>
            <a:pPr marL="192405" marR="349250" algn="r">
              <a:spcBef>
                <a:spcPts val="760"/>
              </a:spcBef>
              <a:spcAft>
                <a:spcPts val="0"/>
              </a:spcAft>
            </a:pPr>
            <a:r>
              <a:rPr lang="ro-RO" sz="1200" b="1" kern="0" dirty="0">
                <a:solidFill>
                  <a:srgbClr val="420C36"/>
                </a:solidFill>
                <a:effectLst/>
                <a:latin typeface="Calibri" panose="020F0502020204030204" pitchFamily="34" charset="0"/>
              </a:rPr>
              <a:t>Dezvoltarea</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unui</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sistem</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regional </a:t>
            </a:r>
            <a:r>
              <a:rPr lang="ro-RO" sz="1200" b="1" dirty="0">
                <a:solidFill>
                  <a:srgbClr val="420C36"/>
                </a:solidFill>
                <a:effectLst/>
                <a:latin typeface="Calibri" panose="020F0502020204030204" pitchFamily="34" charset="0"/>
                <a:ea typeface="Calibri" panose="020F0502020204030204" pitchFamily="34" charset="0"/>
              </a:rPr>
              <a:t>de centre medicale de </a:t>
            </a:r>
            <a:r>
              <a:rPr lang="ro-RO" sz="1200" b="1" dirty="0" err="1">
                <a:solidFill>
                  <a:srgbClr val="420C36"/>
                </a:solidFill>
                <a:effectLst/>
                <a:latin typeface="Calibri" panose="020F0502020204030204" pitchFamily="34" charset="0"/>
                <a:ea typeface="Calibri" panose="020F0502020204030204" pitchFamily="34" charset="0"/>
              </a:rPr>
              <a:t>excelenţă</a:t>
            </a:r>
            <a:r>
              <a:rPr lang="ro-RO" sz="1200" b="1" dirty="0">
                <a:solidFill>
                  <a:srgbClr val="420C36"/>
                </a:solidFill>
                <a:effectLst/>
                <a:latin typeface="Calibri" panose="020F0502020204030204" pitchFamily="34" charset="0"/>
                <a:ea typeface="Calibri" panose="020F0502020204030204" pitchFamily="34" charset="0"/>
              </a:rPr>
              <a:t> în screening </a:t>
            </a:r>
            <a:r>
              <a:rPr lang="ro-RO" sz="1200" b="1" spc="-49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prenatal</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în</a:t>
            </a:r>
            <a:r>
              <a:rPr lang="ro-RO" sz="1200" b="1" spc="-1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Regiunea</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de</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Vest</a:t>
            </a:r>
            <a:endParaRPr lang="ro-RO" sz="1200" dirty="0">
              <a:solidFill>
                <a:srgbClr val="420C36"/>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6272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97E753C8-03A8-55A8-3872-5FCBEADC71E4}"/>
              </a:ext>
            </a:extLst>
          </p:cNvPr>
          <p:cNvSpPr>
            <a:spLocks noGrp="1"/>
          </p:cNvSpPr>
          <p:nvPr>
            <p:ph idx="1"/>
          </p:nvPr>
        </p:nvSpPr>
        <p:spPr>
          <a:xfrm>
            <a:off x="467710" y="1295401"/>
            <a:ext cx="8229600" cy="3048000"/>
          </a:xfrm>
        </p:spPr>
        <p:txBody>
          <a:bodyPr/>
          <a:lstStyle/>
          <a:p>
            <a:pPr algn="just"/>
            <a:r>
              <a:rPr lang="ro-RO" sz="1800" dirty="0">
                <a:solidFill>
                  <a:schemeClr val="bg2">
                    <a:lumMod val="75000"/>
                  </a:schemeClr>
                </a:solidFill>
              </a:rPr>
              <a:t>Rezultatul TPNI va fi interpretat individual, în relație cu riscul a-priori al pacientei respective, și în relație cu fracția fetală furnizată pe buletin (documentul rezultatului testării). </a:t>
            </a:r>
          </a:p>
          <a:p>
            <a:pPr algn="just"/>
            <a:endParaRPr lang="ro-RO" sz="1800" dirty="0">
              <a:solidFill>
                <a:schemeClr val="bg2">
                  <a:lumMod val="75000"/>
                </a:schemeClr>
              </a:solidFill>
            </a:endParaRPr>
          </a:p>
          <a:p>
            <a:pPr algn="just"/>
            <a:r>
              <a:rPr lang="ro-RO" sz="1800" dirty="0">
                <a:solidFill>
                  <a:schemeClr val="bg2">
                    <a:lumMod val="75000"/>
                  </a:schemeClr>
                </a:solidFill>
              </a:rPr>
              <a:t>Dacă fracția fetală are o valoare mai mică decât 4% se recomandă ca TPNI să fie considerat „neinterpretabil” sau „neconcludent”, și să fie repetat. În cazul în care cel de-al doilea TPNI duce la obținerea unei fracții fetale sub această valoare prag se va considera eșec al TPNI și se va oferi manevra invazivă.</a:t>
            </a:r>
          </a:p>
        </p:txBody>
      </p:sp>
      <p:sp>
        <p:nvSpPr>
          <p:cNvPr id="2" name="CasetăText 1">
            <a:extLst>
              <a:ext uri="{FF2B5EF4-FFF2-40B4-BE49-F238E27FC236}">
                <a16:creationId xmlns:a16="http://schemas.microsoft.com/office/drawing/2014/main" id="{5E899ED4-FA46-3301-6E46-2D17BFEFAB91}"/>
              </a:ext>
            </a:extLst>
          </p:cNvPr>
          <p:cNvSpPr txBox="1"/>
          <p:nvPr/>
        </p:nvSpPr>
        <p:spPr>
          <a:xfrm>
            <a:off x="457200" y="77067"/>
            <a:ext cx="8915400" cy="276999"/>
          </a:xfrm>
          <a:prstGeom prst="rect">
            <a:avLst/>
          </a:prstGeom>
          <a:noFill/>
        </p:spPr>
        <p:txBody>
          <a:bodyPr wrap="square">
            <a:spAutoFit/>
          </a:bodyPr>
          <a:lstStyle/>
          <a:p>
            <a:pPr marL="192405" marR="349250" algn="r">
              <a:spcBef>
                <a:spcPts val="760"/>
              </a:spcBef>
              <a:spcAft>
                <a:spcPts val="0"/>
              </a:spcAft>
            </a:pPr>
            <a:r>
              <a:rPr lang="ro-RO" sz="1200" b="1" kern="0" dirty="0">
                <a:solidFill>
                  <a:srgbClr val="420C36"/>
                </a:solidFill>
                <a:effectLst/>
                <a:latin typeface="Calibri" panose="020F0502020204030204" pitchFamily="34" charset="0"/>
              </a:rPr>
              <a:t>Dezvoltarea</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unui</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sistem</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regional </a:t>
            </a:r>
            <a:r>
              <a:rPr lang="ro-RO" sz="1200" b="1" dirty="0">
                <a:solidFill>
                  <a:srgbClr val="420C36"/>
                </a:solidFill>
                <a:effectLst/>
                <a:latin typeface="Calibri" panose="020F0502020204030204" pitchFamily="34" charset="0"/>
                <a:ea typeface="Calibri" panose="020F0502020204030204" pitchFamily="34" charset="0"/>
              </a:rPr>
              <a:t>de centre medicale de </a:t>
            </a:r>
            <a:r>
              <a:rPr lang="ro-RO" sz="1200" b="1" dirty="0" err="1">
                <a:solidFill>
                  <a:srgbClr val="420C36"/>
                </a:solidFill>
                <a:effectLst/>
                <a:latin typeface="Calibri" panose="020F0502020204030204" pitchFamily="34" charset="0"/>
                <a:ea typeface="Calibri" panose="020F0502020204030204" pitchFamily="34" charset="0"/>
              </a:rPr>
              <a:t>excelenţă</a:t>
            </a:r>
            <a:r>
              <a:rPr lang="ro-RO" sz="1200" b="1" dirty="0">
                <a:solidFill>
                  <a:srgbClr val="420C36"/>
                </a:solidFill>
                <a:effectLst/>
                <a:latin typeface="Calibri" panose="020F0502020204030204" pitchFamily="34" charset="0"/>
                <a:ea typeface="Calibri" panose="020F0502020204030204" pitchFamily="34" charset="0"/>
              </a:rPr>
              <a:t> în screening </a:t>
            </a:r>
            <a:r>
              <a:rPr lang="ro-RO" sz="1200" b="1" spc="-49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prenatal</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în</a:t>
            </a:r>
            <a:r>
              <a:rPr lang="ro-RO" sz="1200" b="1" spc="-1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Regiunea</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de</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Vest</a:t>
            </a:r>
            <a:endParaRPr lang="ro-RO" sz="1200" dirty="0">
              <a:solidFill>
                <a:srgbClr val="420C36"/>
              </a:solidFill>
              <a:effectLst/>
              <a:latin typeface="Calibri" panose="020F0502020204030204" pitchFamily="34" charset="0"/>
              <a:ea typeface="Calibri" panose="020F0502020204030204" pitchFamily="34" charset="0"/>
            </a:endParaRPr>
          </a:p>
        </p:txBody>
      </p:sp>
      <p:pic>
        <p:nvPicPr>
          <p:cNvPr id="3" name="Imagine 2">
            <a:extLst>
              <a:ext uri="{FF2B5EF4-FFF2-40B4-BE49-F238E27FC236}">
                <a16:creationId xmlns:a16="http://schemas.microsoft.com/office/drawing/2014/main" id="{D0B1B6F6-CF93-908B-D1EB-854D6EF44552}"/>
              </a:ext>
            </a:extLst>
          </p:cNvPr>
          <p:cNvPicPr>
            <a:picLocks noChangeAspect="1"/>
          </p:cNvPicPr>
          <p:nvPr/>
        </p:nvPicPr>
        <p:blipFill>
          <a:blip r:embed="rId2"/>
          <a:stretch>
            <a:fillRect/>
          </a:stretch>
        </p:blipFill>
        <p:spPr>
          <a:xfrm>
            <a:off x="4800600" y="3886200"/>
            <a:ext cx="3772508" cy="2513522"/>
          </a:xfrm>
          <a:prstGeom prst="rect">
            <a:avLst/>
          </a:prstGeom>
        </p:spPr>
      </p:pic>
    </p:spTree>
    <p:extLst>
      <p:ext uri="{BB962C8B-B14F-4D97-AF65-F5344CB8AC3E}">
        <p14:creationId xmlns:p14="http://schemas.microsoft.com/office/powerpoint/2010/main" val="289491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97E753C8-03A8-55A8-3872-5FCBEADC71E4}"/>
              </a:ext>
            </a:extLst>
          </p:cNvPr>
          <p:cNvSpPr>
            <a:spLocks noGrp="1"/>
          </p:cNvSpPr>
          <p:nvPr>
            <p:ph idx="1"/>
          </p:nvPr>
        </p:nvSpPr>
        <p:spPr>
          <a:xfrm>
            <a:off x="433552" y="845480"/>
            <a:ext cx="8229600" cy="4525963"/>
          </a:xfrm>
        </p:spPr>
        <p:txBody>
          <a:bodyPr/>
          <a:lstStyle/>
          <a:p>
            <a:r>
              <a:rPr lang="it-IT" sz="2000" b="1" i="0" dirty="0" err="1">
                <a:solidFill>
                  <a:srgbClr val="2E3233"/>
                </a:solidFill>
                <a:effectLst/>
              </a:rPr>
              <a:t>Testul</a:t>
            </a:r>
            <a:r>
              <a:rPr lang="it-IT" sz="2000" b="1" i="0" dirty="0">
                <a:solidFill>
                  <a:srgbClr val="2E3233"/>
                </a:solidFill>
                <a:effectLst/>
              </a:rPr>
              <a:t> Prenatal Non-</a:t>
            </a:r>
            <a:r>
              <a:rPr lang="it-IT" sz="2000" b="1" i="0" dirty="0" err="1">
                <a:solidFill>
                  <a:srgbClr val="2E3233"/>
                </a:solidFill>
                <a:effectLst/>
              </a:rPr>
              <a:t>Invaziv</a:t>
            </a:r>
            <a:r>
              <a:rPr lang="it-IT" sz="2000" b="1" i="0" dirty="0">
                <a:solidFill>
                  <a:srgbClr val="2E3233"/>
                </a:solidFill>
                <a:effectLst/>
              </a:rPr>
              <a:t> </a:t>
            </a:r>
            <a:r>
              <a:rPr lang="it-IT" sz="2000" b="0" i="0" dirty="0">
                <a:solidFill>
                  <a:srgbClr val="2E3233"/>
                </a:solidFill>
                <a:effectLst/>
              </a:rPr>
              <a:t>m</a:t>
            </a:r>
            <a:r>
              <a:rPr lang="ro-RO" sz="2000" b="0" i="0" dirty="0">
                <a:solidFill>
                  <a:srgbClr val="2E3233"/>
                </a:solidFill>
                <a:effectLst/>
              </a:rPr>
              <a:t>ă</a:t>
            </a:r>
            <a:r>
              <a:rPr lang="it-IT" sz="2000" b="0" i="0" dirty="0" err="1">
                <a:solidFill>
                  <a:srgbClr val="2E3233"/>
                </a:solidFill>
                <a:effectLst/>
              </a:rPr>
              <a:t>soar</a:t>
            </a:r>
            <a:r>
              <a:rPr lang="ro-RO" sz="2000" b="0" i="0" dirty="0">
                <a:solidFill>
                  <a:srgbClr val="2E3233"/>
                </a:solidFill>
                <a:effectLst/>
              </a:rPr>
              <a:t>ă</a:t>
            </a:r>
            <a:r>
              <a:rPr lang="it-IT" sz="2000" dirty="0">
                <a:solidFill>
                  <a:srgbClr val="2E3233"/>
                </a:solidFill>
              </a:rPr>
              <a:t> ADN-</a:t>
            </a:r>
            <a:r>
              <a:rPr lang="it-IT" sz="2000" dirty="0" err="1">
                <a:solidFill>
                  <a:srgbClr val="2E3233"/>
                </a:solidFill>
              </a:rPr>
              <a:t>ul</a:t>
            </a:r>
            <a:r>
              <a:rPr lang="it-IT" sz="2000" dirty="0">
                <a:solidFill>
                  <a:srgbClr val="2E3233"/>
                </a:solidFill>
              </a:rPr>
              <a:t> </a:t>
            </a:r>
            <a:r>
              <a:rPr lang="it-IT" sz="2000" b="0" i="0" dirty="0" err="1">
                <a:solidFill>
                  <a:srgbClr val="2E3233"/>
                </a:solidFill>
                <a:effectLst/>
              </a:rPr>
              <a:t>copilului</a:t>
            </a:r>
            <a:r>
              <a:rPr lang="it-IT" sz="2000" b="0" i="0" dirty="0">
                <a:solidFill>
                  <a:srgbClr val="2E3233"/>
                </a:solidFill>
                <a:effectLst/>
              </a:rPr>
              <a:t> </a:t>
            </a:r>
            <a:r>
              <a:rPr lang="it-IT" sz="2000" b="0" i="0" dirty="0" err="1">
                <a:solidFill>
                  <a:srgbClr val="2E3233"/>
                </a:solidFill>
                <a:effectLst/>
              </a:rPr>
              <a:t>din</a:t>
            </a:r>
            <a:r>
              <a:rPr lang="it-IT" sz="2000" b="0" i="0" dirty="0">
                <a:solidFill>
                  <a:srgbClr val="2E3233"/>
                </a:solidFill>
                <a:effectLst/>
              </a:rPr>
              <a:t> </a:t>
            </a:r>
            <a:r>
              <a:rPr lang="it-IT" sz="2000" b="0" i="0" dirty="0" err="1">
                <a:solidFill>
                  <a:srgbClr val="2E3233"/>
                </a:solidFill>
                <a:effectLst/>
              </a:rPr>
              <a:t>sistemul</a:t>
            </a:r>
            <a:r>
              <a:rPr lang="it-IT" sz="2000" b="0" i="0" dirty="0">
                <a:solidFill>
                  <a:srgbClr val="2E3233"/>
                </a:solidFill>
                <a:effectLst/>
              </a:rPr>
              <a:t> </a:t>
            </a:r>
            <a:r>
              <a:rPr lang="it-IT" sz="2000" b="0" i="0" dirty="0" err="1">
                <a:solidFill>
                  <a:srgbClr val="2E3233"/>
                </a:solidFill>
                <a:effectLst/>
              </a:rPr>
              <a:t>circulator</a:t>
            </a:r>
            <a:r>
              <a:rPr lang="it-IT" sz="2000" b="0" i="0" dirty="0">
                <a:solidFill>
                  <a:srgbClr val="2E3233"/>
                </a:solidFill>
                <a:effectLst/>
              </a:rPr>
              <a:t> al </a:t>
            </a:r>
            <a:r>
              <a:rPr lang="it-IT" sz="2000" b="0" i="0" dirty="0" err="1">
                <a:solidFill>
                  <a:srgbClr val="2E3233"/>
                </a:solidFill>
                <a:effectLst/>
              </a:rPr>
              <a:t>mamei</a:t>
            </a:r>
            <a:r>
              <a:rPr lang="it-IT" sz="2000" b="0" i="0" dirty="0">
                <a:solidFill>
                  <a:srgbClr val="2E3233"/>
                </a:solidFill>
                <a:effectLst/>
              </a:rPr>
              <a:t> </a:t>
            </a:r>
            <a:r>
              <a:rPr lang="ro-RO" sz="2000" b="0" i="0" dirty="0">
                <a:solidFill>
                  <a:srgbClr val="2E3233"/>
                </a:solidFill>
                <a:effectLst/>
              </a:rPr>
              <a:t>î</a:t>
            </a:r>
            <a:r>
              <a:rPr lang="it-IT" sz="2000" b="0" i="0" dirty="0">
                <a:solidFill>
                  <a:srgbClr val="2E3233"/>
                </a:solidFill>
                <a:effectLst/>
              </a:rPr>
              <a:t>n </a:t>
            </a:r>
            <a:r>
              <a:rPr lang="it-IT" sz="2000" b="0" i="0" dirty="0" err="1">
                <a:solidFill>
                  <a:srgbClr val="2E3233"/>
                </a:solidFill>
                <a:effectLst/>
              </a:rPr>
              <a:t>perioada</a:t>
            </a:r>
            <a:r>
              <a:rPr lang="it-IT" sz="2000" b="0" i="0" dirty="0">
                <a:solidFill>
                  <a:srgbClr val="2E3233"/>
                </a:solidFill>
                <a:effectLst/>
              </a:rPr>
              <a:t> </a:t>
            </a:r>
            <a:r>
              <a:rPr lang="it-IT" sz="2000" b="0" i="0" dirty="0" err="1">
                <a:solidFill>
                  <a:srgbClr val="2E3233"/>
                </a:solidFill>
                <a:effectLst/>
              </a:rPr>
              <a:t>sarcinii</a:t>
            </a:r>
            <a:r>
              <a:rPr lang="it-IT" sz="2000" b="0" i="0" dirty="0">
                <a:solidFill>
                  <a:srgbClr val="2E3233"/>
                </a:solidFill>
                <a:effectLst/>
              </a:rPr>
              <a:t>.</a:t>
            </a:r>
            <a:endParaRPr lang="ro-RO" sz="2000" dirty="0"/>
          </a:p>
        </p:txBody>
      </p:sp>
      <p:sp>
        <p:nvSpPr>
          <p:cNvPr id="2" name="CasetăText 1">
            <a:extLst>
              <a:ext uri="{FF2B5EF4-FFF2-40B4-BE49-F238E27FC236}">
                <a16:creationId xmlns:a16="http://schemas.microsoft.com/office/drawing/2014/main" id="{62F889CC-3249-5534-6872-58C5A36B803C}"/>
              </a:ext>
            </a:extLst>
          </p:cNvPr>
          <p:cNvSpPr txBox="1"/>
          <p:nvPr/>
        </p:nvSpPr>
        <p:spPr>
          <a:xfrm>
            <a:off x="457200" y="77067"/>
            <a:ext cx="8915400" cy="276999"/>
          </a:xfrm>
          <a:prstGeom prst="rect">
            <a:avLst/>
          </a:prstGeom>
          <a:noFill/>
        </p:spPr>
        <p:txBody>
          <a:bodyPr wrap="square">
            <a:spAutoFit/>
          </a:bodyPr>
          <a:lstStyle/>
          <a:p>
            <a:pPr marL="192405" marR="349250" algn="r">
              <a:spcBef>
                <a:spcPts val="760"/>
              </a:spcBef>
              <a:spcAft>
                <a:spcPts val="0"/>
              </a:spcAft>
            </a:pPr>
            <a:r>
              <a:rPr lang="ro-RO" sz="1200" b="1" kern="0" dirty="0">
                <a:solidFill>
                  <a:srgbClr val="420C36"/>
                </a:solidFill>
                <a:effectLst/>
                <a:latin typeface="Calibri" panose="020F0502020204030204" pitchFamily="34" charset="0"/>
              </a:rPr>
              <a:t>Dezvoltarea</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unui</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sistem</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regional </a:t>
            </a:r>
            <a:r>
              <a:rPr lang="ro-RO" sz="1200" b="1" dirty="0">
                <a:solidFill>
                  <a:srgbClr val="420C36"/>
                </a:solidFill>
                <a:effectLst/>
                <a:latin typeface="Calibri" panose="020F0502020204030204" pitchFamily="34" charset="0"/>
                <a:ea typeface="Calibri" panose="020F0502020204030204" pitchFamily="34" charset="0"/>
              </a:rPr>
              <a:t>de centre medicale de </a:t>
            </a:r>
            <a:r>
              <a:rPr lang="ro-RO" sz="1200" b="1" dirty="0" err="1">
                <a:solidFill>
                  <a:srgbClr val="420C36"/>
                </a:solidFill>
                <a:effectLst/>
                <a:latin typeface="Calibri" panose="020F0502020204030204" pitchFamily="34" charset="0"/>
                <a:ea typeface="Calibri" panose="020F0502020204030204" pitchFamily="34" charset="0"/>
              </a:rPr>
              <a:t>excelenţă</a:t>
            </a:r>
            <a:r>
              <a:rPr lang="ro-RO" sz="1200" b="1" dirty="0">
                <a:solidFill>
                  <a:srgbClr val="420C36"/>
                </a:solidFill>
                <a:effectLst/>
                <a:latin typeface="Calibri" panose="020F0502020204030204" pitchFamily="34" charset="0"/>
                <a:ea typeface="Calibri" panose="020F0502020204030204" pitchFamily="34" charset="0"/>
              </a:rPr>
              <a:t> în screening </a:t>
            </a:r>
            <a:r>
              <a:rPr lang="ro-RO" sz="1200" b="1" spc="-49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prenatal</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în</a:t>
            </a:r>
            <a:r>
              <a:rPr lang="ro-RO" sz="1200" b="1" spc="-1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Regiunea</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de</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Vest</a:t>
            </a:r>
            <a:endParaRPr lang="ro-RO" sz="1200" dirty="0">
              <a:solidFill>
                <a:srgbClr val="420C36"/>
              </a:solidFill>
              <a:effectLst/>
              <a:latin typeface="Calibri" panose="020F0502020204030204" pitchFamily="34" charset="0"/>
              <a:ea typeface="Calibri" panose="020F0502020204030204" pitchFamily="34" charset="0"/>
            </a:endParaRPr>
          </a:p>
        </p:txBody>
      </p:sp>
      <p:sp>
        <p:nvSpPr>
          <p:cNvPr id="5" name="CasetăText 4">
            <a:extLst>
              <a:ext uri="{FF2B5EF4-FFF2-40B4-BE49-F238E27FC236}">
                <a16:creationId xmlns:a16="http://schemas.microsoft.com/office/drawing/2014/main" id="{BF6A6A85-B826-3540-6E9E-EFF84960919D}"/>
              </a:ext>
            </a:extLst>
          </p:cNvPr>
          <p:cNvSpPr txBox="1"/>
          <p:nvPr/>
        </p:nvSpPr>
        <p:spPr>
          <a:xfrm>
            <a:off x="480848" y="2109393"/>
            <a:ext cx="2913993"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fontAlgn="base"/>
            <a:endParaRPr lang="ro-RO" sz="2400" b="1" i="0" dirty="0">
              <a:solidFill>
                <a:schemeClr val="bg2"/>
              </a:solidFill>
              <a:effectLst/>
              <a:highlight>
                <a:srgbClr val="C0C0C0"/>
              </a:highlight>
              <a:latin typeface="Helvetica" panose="020B0604020202020204" pitchFamily="34" charset="0"/>
            </a:endParaRPr>
          </a:p>
          <a:p>
            <a:pPr algn="ctr" fontAlgn="base"/>
            <a:r>
              <a:rPr lang="ro-RO" sz="2400" b="1" i="0" dirty="0">
                <a:solidFill>
                  <a:schemeClr val="bg2"/>
                </a:solidFill>
                <a:effectLst/>
                <a:highlight>
                  <a:srgbClr val="C0C0C0"/>
                </a:highlight>
                <a:latin typeface="Helvetica" panose="020B0604020202020204" pitchFamily="34" charset="0"/>
              </a:rPr>
              <a:t>Sindromul </a:t>
            </a:r>
            <a:r>
              <a:rPr lang="ro-RO" sz="2400" b="1" i="0" dirty="0" err="1">
                <a:solidFill>
                  <a:schemeClr val="bg2"/>
                </a:solidFill>
                <a:effectLst/>
                <a:highlight>
                  <a:srgbClr val="C0C0C0"/>
                </a:highlight>
                <a:latin typeface="Helvetica" panose="020B0604020202020204" pitchFamily="34" charset="0"/>
              </a:rPr>
              <a:t>Down</a:t>
            </a:r>
            <a:endParaRPr lang="ro-RO" sz="2400" b="1" i="0" dirty="0">
              <a:solidFill>
                <a:schemeClr val="bg2"/>
              </a:solidFill>
              <a:effectLst/>
              <a:highlight>
                <a:srgbClr val="C0C0C0"/>
              </a:highlight>
              <a:latin typeface="Helvetica" panose="020B0604020202020204" pitchFamily="34" charset="0"/>
            </a:endParaRPr>
          </a:p>
          <a:p>
            <a:pPr algn="ctr" fontAlgn="base"/>
            <a:r>
              <a:rPr lang="ro-RO" sz="2400" b="0" i="0" dirty="0">
                <a:solidFill>
                  <a:schemeClr val="bg2"/>
                </a:solidFill>
                <a:effectLst/>
                <a:highlight>
                  <a:srgbClr val="C0C0C0"/>
                </a:highlight>
                <a:latin typeface="Helvetica" panose="020B0604020202020204" pitchFamily="34" charset="0"/>
              </a:rPr>
              <a:t>trisomia 21</a:t>
            </a:r>
          </a:p>
          <a:p>
            <a:pPr algn="ctr" fontAlgn="base"/>
            <a:endParaRPr lang="ro-RO" sz="2400" b="0" i="0" dirty="0">
              <a:solidFill>
                <a:schemeClr val="bg2"/>
              </a:solidFill>
              <a:effectLst/>
              <a:highlight>
                <a:srgbClr val="C0C0C0"/>
              </a:highlight>
              <a:latin typeface="Helvetica" panose="020B0604020202020204" pitchFamily="34" charset="0"/>
            </a:endParaRPr>
          </a:p>
        </p:txBody>
      </p:sp>
      <p:sp>
        <p:nvSpPr>
          <p:cNvPr id="8" name="CasetăText 7">
            <a:extLst>
              <a:ext uri="{FF2B5EF4-FFF2-40B4-BE49-F238E27FC236}">
                <a16:creationId xmlns:a16="http://schemas.microsoft.com/office/drawing/2014/main" id="{E8067674-F44C-D670-3308-CCAAF665A183}"/>
              </a:ext>
            </a:extLst>
          </p:cNvPr>
          <p:cNvSpPr txBox="1"/>
          <p:nvPr/>
        </p:nvSpPr>
        <p:spPr>
          <a:xfrm>
            <a:off x="5410200" y="2148410"/>
            <a:ext cx="2913993"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endParaRPr lang="ro-RO" sz="2400" b="1" dirty="0">
              <a:solidFill>
                <a:schemeClr val="bg2"/>
              </a:solidFill>
              <a:highlight>
                <a:srgbClr val="C0C0C0"/>
              </a:highlight>
              <a:latin typeface="Helvetica" panose="020B0604020202020204" pitchFamily="34" charset="0"/>
            </a:endParaRPr>
          </a:p>
          <a:p>
            <a:pPr algn="ctr"/>
            <a:r>
              <a:rPr lang="ro-RO" sz="2400" b="1" dirty="0">
                <a:solidFill>
                  <a:schemeClr val="bg2"/>
                </a:solidFill>
                <a:highlight>
                  <a:srgbClr val="C0C0C0"/>
                </a:highlight>
                <a:latin typeface="Helvetica" panose="020B0604020202020204" pitchFamily="34" charset="0"/>
              </a:rPr>
              <a:t>Sindromul Edward</a:t>
            </a:r>
          </a:p>
          <a:p>
            <a:pPr algn="ctr"/>
            <a:r>
              <a:rPr lang="ro-RO" sz="2400" dirty="0">
                <a:solidFill>
                  <a:schemeClr val="bg2"/>
                </a:solidFill>
                <a:highlight>
                  <a:srgbClr val="C0C0C0"/>
                </a:highlight>
                <a:latin typeface="Helvetica" panose="020B0604020202020204" pitchFamily="34" charset="0"/>
              </a:rPr>
              <a:t>trisomia 18</a:t>
            </a:r>
          </a:p>
          <a:p>
            <a:pPr algn="ctr" fontAlgn="base"/>
            <a:endParaRPr lang="ro-RO" sz="2400" b="0" i="0" dirty="0">
              <a:solidFill>
                <a:schemeClr val="bg2"/>
              </a:solidFill>
              <a:effectLst/>
              <a:highlight>
                <a:srgbClr val="C0C0C0"/>
              </a:highlight>
              <a:latin typeface="Helvetica" panose="020B0604020202020204" pitchFamily="34" charset="0"/>
            </a:endParaRPr>
          </a:p>
        </p:txBody>
      </p:sp>
      <p:sp>
        <p:nvSpPr>
          <p:cNvPr id="9" name="CasetăText 8">
            <a:extLst>
              <a:ext uri="{FF2B5EF4-FFF2-40B4-BE49-F238E27FC236}">
                <a16:creationId xmlns:a16="http://schemas.microsoft.com/office/drawing/2014/main" id="{2E4176C3-861C-2B9D-1637-6EA8012741F9}"/>
              </a:ext>
            </a:extLst>
          </p:cNvPr>
          <p:cNvSpPr txBox="1"/>
          <p:nvPr/>
        </p:nvSpPr>
        <p:spPr>
          <a:xfrm>
            <a:off x="3115003" y="3963777"/>
            <a:ext cx="2913993"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fontAlgn="base"/>
            <a:endParaRPr lang="ro-RO" sz="2400" b="1" i="0" dirty="0">
              <a:solidFill>
                <a:schemeClr val="bg2"/>
              </a:solidFill>
              <a:effectLst/>
              <a:highlight>
                <a:srgbClr val="C0C0C0"/>
              </a:highlight>
              <a:latin typeface="Helvetica" panose="020B0604020202020204" pitchFamily="34" charset="0"/>
            </a:endParaRPr>
          </a:p>
          <a:p>
            <a:pPr algn="ctr" fontAlgn="base"/>
            <a:r>
              <a:rPr lang="ro-RO" sz="2400" b="1" i="0" dirty="0">
                <a:solidFill>
                  <a:schemeClr val="bg2"/>
                </a:solidFill>
                <a:effectLst/>
                <a:highlight>
                  <a:srgbClr val="C0C0C0"/>
                </a:highlight>
                <a:latin typeface="Helvetica" panose="020B0604020202020204" pitchFamily="34" charset="0"/>
              </a:rPr>
              <a:t>Sindromul </a:t>
            </a:r>
            <a:r>
              <a:rPr lang="ro-RO" sz="2400" b="1" i="0" dirty="0" err="1">
                <a:solidFill>
                  <a:schemeClr val="bg2"/>
                </a:solidFill>
                <a:effectLst/>
                <a:highlight>
                  <a:srgbClr val="C0C0C0"/>
                </a:highlight>
                <a:latin typeface="Helvetica" panose="020B0604020202020204" pitchFamily="34" charset="0"/>
              </a:rPr>
              <a:t>Patau</a:t>
            </a:r>
            <a:endParaRPr lang="ro-RO" sz="2400" b="1" i="0" dirty="0">
              <a:solidFill>
                <a:schemeClr val="bg2"/>
              </a:solidFill>
              <a:effectLst/>
              <a:highlight>
                <a:srgbClr val="C0C0C0"/>
              </a:highlight>
              <a:latin typeface="Helvetica" panose="020B0604020202020204" pitchFamily="34" charset="0"/>
            </a:endParaRPr>
          </a:p>
          <a:p>
            <a:pPr algn="ctr" fontAlgn="base"/>
            <a:r>
              <a:rPr lang="ro-RO" sz="2400" b="0" i="0" dirty="0">
                <a:solidFill>
                  <a:schemeClr val="bg2"/>
                </a:solidFill>
                <a:effectLst/>
                <a:highlight>
                  <a:srgbClr val="C0C0C0"/>
                </a:highlight>
                <a:latin typeface="Helvetica" panose="020B0604020202020204" pitchFamily="34" charset="0"/>
              </a:rPr>
              <a:t>trisomia 13</a:t>
            </a:r>
          </a:p>
          <a:p>
            <a:pPr algn="ctr" fontAlgn="base"/>
            <a:endParaRPr lang="ro-RO" sz="2400" b="0" i="0" dirty="0">
              <a:solidFill>
                <a:schemeClr val="bg2"/>
              </a:solidFill>
              <a:effectLst/>
              <a:highlight>
                <a:srgbClr val="C0C0C0"/>
              </a:highlight>
              <a:latin typeface="Helvetica" panose="020B0604020202020204" pitchFamily="34" charset="0"/>
            </a:endParaRPr>
          </a:p>
        </p:txBody>
      </p:sp>
    </p:spTree>
    <p:extLst>
      <p:ext uri="{BB962C8B-B14F-4D97-AF65-F5344CB8AC3E}">
        <p14:creationId xmlns:p14="http://schemas.microsoft.com/office/powerpoint/2010/main" val="350509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a:extLst>
              <a:ext uri="{FF2B5EF4-FFF2-40B4-BE49-F238E27FC236}">
                <a16:creationId xmlns:a16="http://schemas.microsoft.com/office/drawing/2014/main" id="{97E753C8-03A8-55A8-3872-5FCBEADC71E4}"/>
              </a:ext>
            </a:extLst>
          </p:cNvPr>
          <p:cNvSpPr>
            <a:spLocks noGrp="1"/>
          </p:cNvSpPr>
          <p:nvPr>
            <p:ph idx="1"/>
          </p:nvPr>
        </p:nvSpPr>
        <p:spPr>
          <a:xfrm>
            <a:off x="714375" y="857250"/>
            <a:ext cx="8229600" cy="4525963"/>
          </a:xfrm>
        </p:spPr>
        <p:txBody>
          <a:bodyPr/>
          <a:lstStyle/>
          <a:p>
            <a:pPr>
              <a:buFont typeface="Wingdings" panose="05000000000000000000" pitchFamily="2" charset="2"/>
              <a:buChar char="Ø"/>
            </a:pPr>
            <a:r>
              <a:rPr lang="ro-RO" sz="2400" b="0" i="0" dirty="0">
                <a:solidFill>
                  <a:srgbClr val="FF0000"/>
                </a:solidFill>
                <a:effectLst/>
              </a:rPr>
              <a:t>Testarea cromozomilor sexuali</a:t>
            </a:r>
          </a:p>
          <a:p>
            <a:endParaRPr lang="ro-RO" dirty="0"/>
          </a:p>
        </p:txBody>
      </p:sp>
      <p:sp>
        <p:nvSpPr>
          <p:cNvPr id="2" name="CasetăText 1">
            <a:extLst>
              <a:ext uri="{FF2B5EF4-FFF2-40B4-BE49-F238E27FC236}">
                <a16:creationId xmlns:a16="http://schemas.microsoft.com/office/drawing/2014/main" id="{04D90632-378A-7AF2-9228-9DF956603EB4}"/>
              </a:ext>
            </a:extLst>
          </p:cNvPr>
          <p:cNvSpPr txBox="1"/>
          <p:nvPr/>
        </p:nvSpPr>
        <p:spPr>
          <a:xfrm>
            <a:off x="457200" y="77067"/>
            <a:ext cx="8915400" cy="276999"/>
          </a:xfrm>
          <a:prstGeom prst="rect">
            <a:avLst/>
          </a:prstGeom>
          <a:noFill/>
        </p:spPr>
        <p:txBody>
          <a:bodyPr wrap="square">
            <a:spAutoFit/>
          </a:bodyPr>
          <a:lstStyle/>
          <a:p>
            <a:pPr marL="192405" marR="349250" algn="r">
              <a:spcBef>
                <a:spcPts val="760"/>
              </a:spcBef>
              <a:spcAft>
                <a:spcPts val="0"/>
              </a:spcAft>
            </a:pPr>
            <a:r>
              <a:rPr lang="ro-RO" sz="1200" b="1" kern="0" dirty="0">
                <a:solidFill>
                  <a:srgbClr val="420C36"/>
                </a:solidFill>
                <a:effectLst/>
                <a:latin typeface="Calibri" panose="020F0502020204030204" pitchFamily="34" charset="0"/>
              </a:rPr>
              <a:t>Dezvoltarea</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unui</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sistem</a:t>
            </a:r>
            <a:r>
              <a:rPr lang="ro-RO" sz="1200" b="1" kern="0" spc="-25" dirty="0">
                <a:solidFill>
                  <a:srgbClr val="420C36"/>
                </a:solidFill>
                <a:effectLst/>
                <a:latin typeface="Calibri" panose="020F0502020204030204" pitchFamily="34" charset="0"/>
              </a:rPr>
              <a:t> </a:t>
            </a:r>
            <a:r>
              <a:rPr lang="ro-RO" sz="1200" b="1" kern="0" dirty="0">
                <a:solidFill>
                  <a:srgbClr val="420C36"/>
                </a:solidFill>
                <a:effectLst/>
                <a:latin typeface="Calibri" panose="020F0502020204030204" pitchFamily="34" charset="0"/>
              </a:rPr>
              <a:t>regional </a:t>
            </a:r>
            <a:r>
              <a:rPr lang="ro-RO" sz="1200" b="1" dirty="0">
                <a:solidFill>
                  <a:srgbClr val="420C36"/>
                </a:solidFill>
                <a:effectLst/>
                <a:latin typeface="Calibri" panose="020F0502020204030204" pitchFamily="34" charset="0"/>
                <a:ea typeface="Calibri" panose="020F0502020204030204" pitchFamily="34" charset="0"/>
              </a:rPr>
              <a:t>de centre medicale de </a:t>
            </a:r>
            <a:r>
              <a:rPr lang="ro-RO" sz="1200" b="1" dirty="0" err="1">
                <a:solidFill>
                  <a:srgbClr val="420C36"/>
                </a:solidFill>
                <a:effectLst/>
                <a:latin typeface="Calibri" panose="020F0502020204030204" pitchFamily="34" charset="0"/>
                <a:ea typeface="Calibri" panose="020F0502020204030204" pitchFamily="34" charset="0"/>
              </a:rPr>
              <a:t>excelenţă</a:t>
            </a:r>
            <a:r>
              <a:rPr lang="ro-RO" sz="1200" b="1" dirty="0">
                <a:solidFill>
                  <a:srgbClr val="420C36"/>
                </a:solidFill>
                <a:effectLst/>
                <a:latin typeface="Calibri" panose="020F0502020204030204" pitchFamily="34" charset="0"/>
                <a:ea typeface="Calibri" panose="020F0502020204030204" pitchFamily="34" charset="0"/>
              </a:rPr>
              <a:t> în screening </a:t>
            </a:r>
            <a:r>
              <a:rPr lang="ro-RO" sz="1200" b="1" spc="-49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prenatal</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în</a:t>
            </a:r>
            <a:r>
              <a:rPr lang="ro-RO" sz="1200" b="1" spc="-10"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Regiunea</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de</a:t>
            </a:r>
            <a:r>
              <a:rPr lang="ro-RO" sz="1200" b="1" spc="5" dirty="0">
                <a:solidFill>
                  <a:srgbClr val="420C36"/>
                </a:solidFill>
                <a:effectLst/>
                <a:latin typeface="Calibri" panose="020F0502020204030204" pitchFamily="34" charset="0"/>
                <a:ea typeface="Calibri" panose="020F0502020204030204" pitchFamily="34" charset="0"/>
              </a:rPr>
              <a:t> </a:t>
            </a:r>
            <a:r>
              <a:rPr lang="ro-RO" sz="1200" b="1" dirty="0">
                <a:solidFill>
                  <a:srgbClr val="420C36"/>
                </a:solidFill>
                <a:effectLst/>
                <a:latin typeface="Calibri" panose="020F0502020204030204" pitchFamily="34" charset="0"/>
                <a:ea typeface="Calibri" panose="020F0502020204030204" pitchFamily="34" charset="0"/>
              </a:rPr>
              <a:t>Vest</a:t>
            </a:r>
            <a:endParaRPr lang="ro-RO" sz="1200" dirty="0">
              <a:solidFill>
                <a:srgbClr val="420C36"/>
              </a:solidFill>
              <a:effectLst/>
              <a:latin typeface="Calibri" panose="020F0502020204030204" pitchFamily="34" charset="0"/>
              <a:ea typeface="Calibri" panose="020F0502020204030204" pitchFamily="34" charset="0"/>
            </a:endParaRPr>
          </a:p>
        </p:txBody>
      </p:sp>
      <p:pic>
        <p:nvPicPr>
          <p:cNvPr id="3074" name="Picture 2">
            <a:extLst>
              <a:ext uri="{FF2B5EF4-FFF2-40B4-BE49-F238E27FC236}">
                <a16:creationId xmlns:a16="http://schemas.microsoft.com/office/drawing/2014/main" id="{2A749036-AFA3-34BB-3A34-2902129C5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59" y="1627927"/>
            <a:ext cx="2190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1AC2482-21AD-E849-94F8-E50FEDD29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554" y="1587391"/>
            <a:ext cx="2190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9038D55-20B9-07E9-A69E-E371C8BAB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891" y="3733800"/>
            <a:ext cx="2190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4C850C6-3DAC-84C0-773F-518C9A7F97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8425" y="4144963"/>
            <a:ext cx="21907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01988"/>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TotalTime>
  <Words>1335</Words>
  <Application>Microsoft Office PowerPoint</Application>
  <PresentationFormat>Expunere pe ecran (4:3)</PresentationFormat>
  <Paragraphs>91</Paragraphs>
  <Slides>12</Slides>
  <Notes>7</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12</vt:i4>
      </vt:variant>
    </vt:vector>
  </HeadingPairs>
  <TitlesOfParts>
    <vt:vector size="18" baseType="lpstr">
      <vt:lpstr>Arial</vt:lpstr>
      <vt:lpstr>Calibri</vt:lpstr>
      <vt:lpstr>Helvetica</vt:lpstr>
      <vt:lpstr>Poppins</vt:lpstr>
      <vt:lpstr>Wingdings</vt:lpstr>
      <vt:lpstr>Default Design</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petre</dc:creator>
  <cp:lastModifiedBy>petre ion</cp:lastModifiedBy>
  <cp:revision>132</cp:revision>
  <cp:lastPrinted>1601-01-01T00:00:00Z</cp:lastPrinted>
  <dcterms:created xsi:type="dcterms:W3CDTF">1601-01-01T00:00:00Z</dcterms:created>
  <dcterms:modified xsi:type="dcterms:W3CDTF">2023-11-02T22:09:23Z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