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wmf" ContentType="image/x-wmf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0D6673-B6D5-44D9-92E7-20BC9F4DCD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7B448A-6B16-49ED-A33B-CA60715D4F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B4A5EC-ADC8-4443-91F5-821F84C497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9BBDB6-8140-4DA7-A876-9AAFBA2667F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131787-613B-4342-8F2B-BF18D71863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1D0A55-ECFB-410E-995E-74E0AC6FDD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65A26F-7362-4003-B9BA-E00ECD8C24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8BC7FF-F7C7-48BD-BEFB-DCB89AB0E3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08A42D-914B-4847-871C-B8559419A8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BE0C27-8D50-4869-8AF8-AF314C6034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EDCE18-159B-4E14-9762-9390E380E0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B0838C-1529-4C53-9151-F18611E1B1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o-RO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C9DCD44-8A92-4FD7-A181-C0FE53B9AFDA}" type="slidenum">
              <a:rPr b="0" lang="ro-RO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72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200" spc="-1" strike="noStrike">
                <a:solidFill>
                  <a:srgbClr val="002060"/>
                </a:solidFill>
                <a:latin typeface="Trebuchet MS"/>
              </a:rPr>
              <a:t>Proiect </a:t>
            </a:r>
            <a:r>
              <a:rPr b="0" lang="vi-VN" sz="1200" spc="-1" strike="noStrike">
                <a:solidFill>
                  <a:srgbClr val="002060"/>
                </a:solidFill>
                <a:latin typeface="Calibri"/>
              </a:rPr>
              <a:t>„Dezvoltarea unui sistem regional de centre medicale de excelenţă  în screening prenatal  în Regiunea de Vest”   Cod proiect: 149478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 rot="21579000">
            <a:off x="899280" y="2060280"/>
            <a:ext cx="7344000" cy="381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r>
              <a:rPr b="1" lang="ro-RO" sz="4800" spc="-1" strike="noStrike">
                <a:solidFill>
                  <a:srgbClr val="365f91"/>
                </a:solidFill>
                <a:latin typeface="Cambria"/>
                <a:ea typeface="Times New Roman"/>
              </a:rPr>
              <a:t>Examinare ecografică de screening pentru anomalii de sarcină în trimestrul 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4" descr=""/>
          <p:cNvPicPr/>
          <p:nvPr/>
        </p:nvPicPr>
        <p:blipFill>
          <a:blip r:embed="rId1"/>
          <a:stretch/>
        </p:blipFill>
        <p:spPr>
          <a:xfrm>
            <a:off x="971640" y="22536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5943600" y="5091120"/>
            <a:ext cx="20570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Dr Murariu Alin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367164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Fața fătului cu integritatea buzei superioare și a nasului, limba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104" name="Imagine 4" descr=""/>
          <p:cNvPicPr/>
          <p:nvPr/>
        </p:nvPicPr>
        <p:blipFill>
          <a:blip r:embed="rId3"/>
          <a:stretch/>
        </p:blipFill>
        <p:spPr>
          <a:xfrm>
            <a:off x="4728600" y="883800"/>
            <a:ext cx="4237920" cy="3256920"/>
          </a:xfrm>
          <a:prstGeom prst="rect">
            <a:avLst/>
          </a:prstGeom>
          <a:ln w="0">
            <a:noFill/>
          </a:ln>
        </p:spPr>
      </p:pic>
      <p:pic>
        <p:nvPicPr>
          <p:cNvPr id="105" name="Imagine 12" descr=""/>
          <p:cNvPicPr/>
          <p:nvPr/>
        </p:nvPicPr>
        <p:blipFill>
          <a:blip r:embed="rId4"/>
          <a:stretch/>
        </p:blipFill>
        <p:spPr>
          <a:xfrm>
            <a:off x="4647600" y="3301200"/>
            <a:ext cx="4399920" cy="2647080"/>
          </a:xfrm>
          <a:prstGeom prst="rect">
            <a:avLst/>
          </a:prstGeom>
          <a:ln w="0">
            <a:noFill/>
          </a:ln>
        </p:spPr>
      </p:pic>
      <p:pic>
        <p:nvPicPr>
          <p:cNvPr id="106" name="Imagine 6" descr=""/>
          <p:cNvPicPr/>
          <p:nvPr/>
        </p:nvPicPr>
        <p:blipFill>
          <a:blip r:embed="rId5"/>
          <a:stretch/>
        </p:blipFill>
        <p:spPr>
          <a:xfrm>
            <a:off x="309240" y="1953360"/>
            <a:ext cx="4180680" cy="2770920"/>
          </a:xfrm>
          <a:prstGeom prst="rect">
            <a:avLst/>
          </a:prstGeom>
          <a:ln w="0">
            <a:noFill/>
          </a:ln>
        </p:spPr>
      </p:pic>
      <p:sp>
        <p:nvSpPr>
          <p:cNvPr id="107" name="CasetăText 7"/>
          <p:cNvSpPr/>
          <p:nvPr/>
        </p:nvSpPr>
        <p:spPr>
          <a:xfrm>
            <a:off x="1679040" y="5082840"/>
            <a:ext cx="2624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Cheilopalatoskizis - ,,buza de iepure”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8" name="Conector drept cu săgeată 11"/>
          <p:cNvCxnSpPr/>
          <p:nvPr/>
        </p:nvCxnSpPr>
        <p:spPr>
          <a:xfrm flipV="1">
            <a:off x="4490640" y="4625280"/>
            <a:ext cx="1018080" cy="676440"/>
          </a:xfrm>
          <a:prstGeom prst="straightConnector1">
            <a:avLst/>
          </a:prstGeom>
          <a:ln w="0">
            <a:solidFill>
              <a:srgbClr val="ffff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Organele fetale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5" descr=""/>
          <p:cNvPicPr/>
          <p:nvPr/>
        </p:nvPicPr>
        <p:blipFill>
          <a:blip r:embed="rId2"/>
          <a:stretch/>
        </p:blipFill>
        <p:spPr>
          <a:xfrm>
            <a:off x="1691640" y="59151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113" name="Imagine 4" descr=""/>
          <p:cNvPicPr/>
          <p:nvPr/>
        </p:nvPicPr>
        <p:blipFill>
          <a:blip r:embed="rId3"/>
          <a:stretch/>
        </p:blipFill>
        <p:spPr>
          <a:xfrm>
            <a:off x="462600" y="1700640"/>
            <a:ext cx="4114080" cy="2885400"/>
          </a:xfrm>
          <a:prstGeom prst="rect">
            <a:avLst/>
          </a:prstGeom>
          <a:ln w="0">
            <a:noFill/>
          </a:ln>
        </p:spPr>
      </p:pic>
      <p:pic>
        <p:nvPicPr>
          <p:cNvPr id="114" name="Imagine 8" descr=""/>
          <p:cNvPicPr/>
          <p:nvPr/>
        </p:nvPicPr>
        <p:blipFill>
          <a:blip r:embed="rId4"/>
          <a:stretch/>
        </p:blipFill>
        <p:spPr>
          <a:xfrm>
            <a:off x="309960" y="3510000"/>
            <a:ext cx="4199760" cy="3009240"/>
          </a:xfrm>
          <a:prstGeom prst="rect">
            <a:avLst/>
          </a:prstGeom>
          <a:ln w="0">
            <a:noFill/>
          </a:ln>
        </p:spPr>
      </p:pic>
      <p:pic>
        <p:nvPicPr>
          <p:cNvPr id="115" name="Imagine 15" descr=""/>
          <p:cNvPicPr/>
          <p:nvPr/>
        </p:nvPicPr>
        <p:blipFill>
          <a:blip r:embed="rId5"/>
          <a:stretch/>
        </p:blipFill>
        <p:spPr>
          <a:xfrm>
            <a:off x="4619160" y="1375200"/>
            <a:ext cx="4304520" cy="3437640"/>
          </a:xfrm>
          <a:prstGeom prst="rect">
            <a:avLst/>
          </a:prstGeom>
          <a:ln w="0">
            <a:noFill/>
          </a:ln>
        </p:spPr>
      </p:pic>
      <p:sp>
        <p:nvSpPr>
          <p:cNvPr id="116" name="CasetăText 3"/>
          <p:cNvSpPr/>
          <p:nvPr/>
        </p:nvSpPr>
        <p:spPr>
          <a:xfrm>
            <a:off x="4788000" y="5013000"/>
            <a:ext cx="3455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Perete abdominal fara defect corespunzător cu vârsta gestațională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Organele fetale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Inima cu 4 camere, vasele mari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5" descr=""/>
          <p:cNvPicPr/>
          <p:nvPr/>
        </p:nvPicPr>
        <p:blipFill>
          <a:blip r:embed="rId2"/>
          <a:stretch/>
        </p:blipFill>
        <p:spPr>
          <a:xfrm>
            <a:off x="1691640" y="59151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121" name="Imagine 13" descr=""/>
          <p:cNvPicPr/>
          <p:nvPr/>
        </p:nvPicPr>
        <p:blipFill>
          <a:blip r:embed="rId3"/>
          <a:stretch/>
        </p:blipFill>
        <p:spPr>
          <a:xfrm>
            <a:off x="323640" y="2288880"/>
            <a:ext cx="4571280" cy="3342600"/>
          </a:xfrm>
          <a:prstGeom prst="rect">
            <a:avLst/>
          </a:prstGeom>
          <a:ln w="0">
            <a:noFill/>
          </a:ln>
        </p:spPr>
      </p:pic>
      <p:pic>
        <p:nvPicPr>
          <p:cNvPr id="122" name="Imagine 17" descr=""/>
          <p:cNvPicPr/>
          <p:nvPr/>
        </p:nvPicPr>
        <p:blipFill>
          <a:blip r:embed="rId4"/>
          <a:stretch/>
        </p:blipFill>
        <p:spPr>
          <a:xfrm>
            <a:off x="4647600" y="1226160"/>
            <a:ext cx="4295160" cy="362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Organele genitale externe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127" name="Imagine 4" descr=""/>
          <p:cNvPicPr/>
          <p:nvPr/>
        </p:nvPicPr>
        <p:blipFill>
          <a:blip r:embed="rId3"/>
          <a:stretch/>
        </p:blipFill>
        <p:spPr>
          <a:xfrm>
            <a:off x="-37440" y="1803960"/>
            <a:ext cx="9143280" cy="2788920"/>
          </a:xfrm>
          <a:prstGeom prst="rect">
            <a:avLst/>
          </a:prstGeom>
          <a:ln w="0">
            <a:noFill/>
          </a:ln>
        </p:spPr>
      </p:pic>
      <p:sp>
        <p:nvSpPr>
          <p:cNvPr id="128" name="Dreptunghi 3"/>
          <p:cNvSpPr/>
          <p:nvPr/>
        </p:nvSpPr>
        <p:spPr>
          <a:xfrm>
            <a:off x="395640" y="2925000"/>
            <a:ext cx="863280" cy="2152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fată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Dreptunghi 5"/>
          <p:cNvSpPr/>
          <p:nvPr/>
        </p:nvSpPr>
        <p:spPr>
          <a:xfrm>
            <a:off x="7419960" y="3321000"/>
            <a:ext cx="863280" cy="2152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223852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băiat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Placenta – localizare față de orificiul cervical intern (placenta praevia),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Cordonul ombilical și inserția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Lichidul amniotic – analiza cantitativă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Lungimea colul uterin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1"/>
          <a:stretch/>
        </p:blipFill>
        <p:spPr>
          <a:xfrm>
            <a:off x="1060560" y="6588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134" name="Imagine 6" descr=""/>
          <p:cNvPicPr/>
          <p:nvPr/>
        </p:nvPicPr>
        <p:blipFill>
          <a:blip r:embed="rId3"/>
          <a:stretch/>
        </p:blipFill>
        <p:spPr>
          <a:xfrm>
            <a:off x="497160" y="2739240"/>
            <a:ext cx="4218840" cy="3295080"/>
          </a:xfrm>
          <a:prstGeom prst="rect">
            <a:avLst/>
          </a:prstGeom>
          <a:ln w="0">
            <a:noFill/>
          </a:ln>
        </p:spPr>
      </p:pic>
      <p:pic>
        <p:nvPicPr>
          <p:cNvPr id="135" name="Imagine 8" descr=""/>
          <p:cNvPicPr/>
          <p:nvPr/>
        </p:nvPicPr>
        <p:blipFill>
          <a:blip r:embed="rId4"/>
          <a:stretch/>
        </p:blipFill>
        <p:spPr>
          <a:xfrm>
            <a:off x="4871160" y="2670480"/>
            <a:ext cx="4237920" cy="3314160"/>
          </a:xfrm>
          <a:prstGeom prst="rect">
            <a:avLst/>
          </a:prstGeom>
          <a:ln w="0">
            <a:noFill/>
          </a:ln>
        </p:spPr>
      </p:pic>
      <p:pic>
        <p:nvPicPr>
          <p:cNvPr id="136" name="Imagine 10" descr=""/>
          <p:cNvPicPr/>
          <p:nvPr/>
        </p:nvPicPr>
        <p:blipFill>
          <a:blip r:embed="rId5"/>
          <a:stretch/>
        </p:blipFill>
        <p:spPr>
          <a:xfrm>
            <a:off x="2487240" y="2815920"/>
            <a:ext cx="4419000" cy="275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899640" y="1268640"/>
            <a:ext cx="734400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2060"/>
                </a:solidFill>
                <a:latin typeface="Trebuchet MS"/>
              </a:rPr>
              <a:t>P</a:t>
            </a:r>
            <a:r>
              <a:rPr b="0" lang="vi-VN" sz="1200" spc="-1" strike="noStrike">
                <a:solidFill>
                  <a:srgbClr val="002060"/>
                </a:solidFill>
                <a:latin typeface="Trebuchet MS"/>
              </a:rPr>
              <a:t>roiect: „Dezvoltarea unui sistem regional de centre medicale de excelenţă în screening prenatal în Regiunea de Vest”</a:t>
            </a:r>
            <a:r>
              <a:rPr b="0" lang="en-US" sz="1200" spc="-1" strike="noStrike">
                <a:solidFill>
                  <a:srgbClr val="002060"/>
                </a:solidFill>
                <a:latin typeface="Trebuchet MS"/>
              </a:rPr>
              <a:t>, </a:t>
            </a:r>
            <a:r>
              <a:rPr b="0" lang="vi-VN" sz="1200" spc="-1" strike="noStrike">
                <a:solidFill>
                  <a:srgbClr val="002060"/>
                </a:solidFill>
                <a:latin typeface="Trebuchet MS"/>
              </a:rPr>
              <a:t>Cod SMIS 149478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i="1" lang="en-US" sz="3200" spc="-1" strike="noStrike">
                <a:solidFill>
                  <a:srgbClr val="002060"/>
                </a:solidFill>
                <a:latin typeface="Trebuchet MS"/>
              </a:rPr>
              <a:t>V</a:t>
            </a:r>
            <a:r>
              <a:rPr b="0" i="1" lang="vi-VN" sz="3200" spc="-1" strike="noStrike">
                <a:solidFill>
                  <a:srgbClr val="002060"/>
                </a:solidFill>
                <a:latin typeface="Trebuchet MS"/>
              </a:rPr>
              <a:t>ă</a:t>
            </a:r>
            <a:r>
              <a:rPr b="0" i="1" lang="en-US" sz="3200" spc="-1" strike="noStrike">
                <a:solidFill>
                  <a:srgbClr val="002060"/>
                </a:solidFill>
                <a:latin typeface="Trebuchet MS"/>
              </a:rPr>
              <a:t> mulţumesc!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vi-VN" sz="1200" spc="-1" strike="noStrike">
                <a:solidFill>
                  <a:srgbClr val="002060"/>
                </a:solidFill>
                <a:latin typeface="Trebuchet MS"/>
              </a:rPr>
              <a:t>Proiect cofinanţat din Fondul Social European prin Programul Operaţional Capital Uman 2014-2020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vi-VN" sz="1000" spc="-1" strike="noStrike">
                <a:solidFill>
                  <a:srgbClr val="002060"/>
                </a:solidFill>
                <a:latin typeface="Trebuchet MS"/>
              </a:rPr>
              <a:t>Conţinutul acestui material nu reprezintă în mod obligatoriu poziţia oficială a Uniunii Europene sau a Guvernului României.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414792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Examinarea ecografică de screening pentru anomalii de sarcină în trimestrul 2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Examinare specializată ce trebuie recomandată tuturor gravidelor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Se efectuează de un specialist de medicină materno-fetală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Între 19-23 săptămâni de sarcină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Evaluează anatomia fetală prin identificarea tuturor structurilor, organelor corespunzătoare vârstei gestaționale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Identificarea unor posibile malformații curabile sau incurabile, incompatibile cu viața și recomandări ulterioare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50" name="Imagine 3" descr=""/>
          <p:cNvPicPr/>
          <p:nvPr/>
        </p:nvPicPr>
        <p:blipFill>
          <a:blip r:embed="rId3"/>
          <a:stretch/>
        </p:blipFill>
        <p:spPr>
          <a:xfrm>
            <a:off x="5264280" y="2294280"/>
            <a:ext cx="3606840" cy="24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Evaluarea anatomiei fetale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CRANIUL cu structurile interne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55" name="Imagine 10" descr=""/>
          <p:cNvPicPr/>
          <p:nvPr/>
        </p:nvPicPr>
        <p:blipFill>
          <a:blip r:embed="rId3"/>
          <a:stretch/>
        </p:blipFill>
        <p:spPr>
          <a:xfrm>
            <a:off x="683640" y="1951200"/>
            <a:ext cx="4285440" cy="3171240"/>
          </a:xfrm>
          <a:prstGeom prst="rect">
            <a:avLst/>
          </a:prstGeom>
          <a:ln w="0">
            <a:noFill/>
          </a:ln>
        </p:spPr>
      </p:pic>
      <p:pic>
        <p:nvPicPr>
          <p:cNvPr id="56" name="Imagine 12" descr=""/>
          <p:cNvPicPr/>
          <p:nvPr/>
        </p:nvPicPr>
        <p:blipFill>
          <a:blip r:embed="rId4"/>
          <a:stretch/>
        </p:blipFill>
        <p:spPr>
          <a:xfrm>
            <a:off x="4676040" y="1997280"/>
            <a:ext cx="4447440" cy="3295080"/>
          </a:xfrm>
          <a:prstGeom prst="rect">
            <a:avLst/>
          </a:prstGeom>
          <a:ln w="0">
            <a:noFill/>
          </a:ln>
        </p:spPr>
      </p:pic>
      <p:sp>
        <p:nvSpPr>
          <p:cNvPr id="57" name="CasetăText 3"/>
          <p:cNvSpPr/>
          <p:nvPr/>
        </p:nvSpPr>
        <p:spPr>
          <a:xfrm>
            <a:off x="6012000" y="2210760"/>
            <a:ext cx="3922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DejaVu Sans"/>
              </a:rPr>
              <a:t>Cerebelul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" name="Conector drept cu săgeată 5"/>
          <p:cNvCxnSpPr/>
          <p:nvPr/>
        </p:nvCxnSpPr>
        <p:spPr>
          <a:xfrm>
            <a:off x="6722280" y="2636640"/>
            <a:ext cx="720" cy="432720"/>
          </a:xfrm>
          <a:prstGeom prst="straightConnector1">
            <a:avLst/>
          </a:prstGeom>
          <a:ln w="0">
            <a:solidFill>
              <a:srgbClr val="ffff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Evaluarea anatomiei fetale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CRANIUL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63" name="Imagine 14" descr=""/>
          <p:cNvPicPr/>
          <p:nvPr/>
        </p:nvPicPr>
        <p:blipFill>
          <a:blip r:embed="rId3"/>
          <a:stretch/>
        </p:blipFill>
        <p:spPr>
          <a:xfrm>
            <a:off x="860040" y="1757520"/>
            <a:ext cx="5342760" cy="3990240"/>
          </a:xfrm>
          <a:prstGeom prst="rect">
            <a:avLst/>
          </a:prstGeom>
          <a:ln w="0">
            <a:noFill/>
          </a:ln>
        </p:spPr>
      </p:pic>
      <p:sp>
        <p:nvSpPr>
          <p:cNvPr id="64" name="CasetăText 3"/>
          <p:cNvSpPr/>
          <p:nvPr/>
        </p:nvSpPr>
        <p:spPr>
          <a:xfrm>
            <a:off x="6516360" y="2133000"/>
            <a:ext cx="1727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Hidrocefalie post infectare materna cu Toxoplasmoză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Structurile osoase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Coloana vertebrala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– </a:t>
            </a: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prezenta conului medular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- integritatea tegumentului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- vertebre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69" name="Imagine 10" descr=""/>
          <p:cNvPicPr/>
          <p:nvPr/>
        </p:nvPicPr>
        <p:blipFill>
          <a:blip r:embed="rId3"/>
          <a:stretch/>
        </p:blipFill>
        <p:spPr>
          <a:xfrm>
            <a:off x="752400" y="2887560"/>
            <a:ext cx="4123440" cy="3133080"/>
          </a:xfrm>
          <a:prstGeom prst="rect">
            <a:avLst/>
          </a:prstGeom>
          <a:ln w="0">
            <a:noFill/>
          </a:ln>
        </p:spPr>
      </p:pic>
      <p:pic>
        <p:nvPicPr>
          <p:cNvPr id="70" name="Imagine 6" descr=""/>
          <p:cNvPicPr/>
          <p:nvPr/>
        </p:nvPicPr>
        <p:blipFill>
          <a:blip r:embed="rId4"/>
          <a:stretch/>
        </p:blipFill>
        <p:spPr>
          <a:xfrm>
            <a:off x="4843080" y="2863440"/>
            <a:ext cx="4161600" cy="2828160"/>
          </a:xfrm>
          <a:prstGeom prst="rect">
            <a:avLst/>
          </a:prstGeom>
          <a:ln w="0">
            <a:noFill/>
          </a:ln>
        </p:spPr>
      </p:pic>
      <p:sp>
        <p:nvSpPr>
          <p:cNvPr id="71" name="CasetăText 3"/>
          <p:cNvSpPr/>
          <p:nvPr/>
        </p:nvSpPr>
        <p:spPr>
          <a:xfrm>
            <a:off x="4979160" y="1325880"/>
            <a:ext cx="3492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Oasele lungi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Membre superioare – humerus, radius, ulna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 evaluează dimensiunea, ecogenitatea, prezența anomaliilor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Imagine 8" descr=""/>
          <p:cNvPicPr/>
          <p:nvPr/>
        </p:nvPicPr>
        <p:blipFill>
          <a:blip r:embed="rId5"/>
          <a:stretch/>
        </p:blipFill>
        <p:spPr>
          <a:xfrm>
            <a:off x="4904280" y="3468960"/>
            <a:ext cx="4171320" cy="319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Structurile osoase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Mână cu oasele carpului și cele 5 degete , fiecare cu 3 falange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77" name="Imagine 11" descr=""/>
          <p:cNvPicPr/>
          <p:nvPr/>
        </p:nvPicPr>
        <p:blipFill>
          <a:blip r:embed="rId3"/>
          <a:stretch/>
        </p:blipFill>
        <p:spPr>
          <a:xfrm>
            <a:off x="2502720" y="2300400"/>
            <a:ext cx="4133160" cy="290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32886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Oasele lungi ale membrelor inferioare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Femur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Tibie, fibulă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82" name="Imagine 4" descr=""/>
          <p:cNvPicPr/>
          <p:nvPr/>
        </p:nvPicPr>
        <p:blipFill>
          <a:blip r:embed="rId3"/>
          <a:stretch/>
        </p:blipFill>
        <p:spPr>
          <a:xfrm>
            <a:off x="4167000" y="1145160"/>
            <a:ext cx="4285440" cy="2837880"/>
          </a:xfrm>
          <a:prstGeom prst="rect">
            <a:avLst/>
          </a:prstGeom>
          <a:ln w="0">
            <a:noFill/>
          </a:ln>
        </p:spPr>
      </p:pic>
      <p:pic>
        <p:nvPicPr>
          <p:cNvPr id="83" name="Imagine 6" descr=""/>
          <p:cNvPicPr/>
          <p:nvPr/>
        </p:nvPicPr>
        <p:blipFill>
          <a:blip r:embed="rId4"/>
          <a:stretch/>
        </p:blipFill>
        <p:spPr>
          <a:xfrm>
            <a:off x="4236840" y="2908440"/>
            <a:ext cx="4390200" cy="291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899640" y="1412640"/>
            <a:ext cx="129528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Cele două picioare cu fiecare cu oasele tarsului, 5 degete cu 3 falange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88" name="Imagine 10" descr=""/>
          <p:cNvPicPr/>
          <p:nvPr/>
        </p:nvPicPr>
        <p:blipFill>
          <a:blip r:embed="rId3"/>
          <a:stretch/>
        </p:blipFill>
        <p:spPr>
          <a:xfrm>
            <a:off x="2195640" y="1162080"/>
            <a:ext cx="7000200" cy="2590200"/>
          </a:xfrm>
          <a:prstGeom prst="rect">
            <a:avLst/>
          </a:prstGeom>
          <a:ln w="0">
            <a:noFill/>
          </a:ln>
        </p:spPr>
      </p:pic>
      <p:pic>
        <p:nvPicPr>
          <p:cNvPr id="89" name="Imagine 12" descr=""/>
          <p:cNvPicPr/>
          <p:nvPr/>
        </p:nvPicPr>
        <p:blipFill>
          <a:blip r:embed="rId4"/>
          <a:stretch/>
        </p:blipFill>
        <p:spPr>
          <a:xfrm>
            <a:off x="3852000" y="3093480"/>
            <a:ext cx="3036240" cy="2601720"/>
          </a:xfrm>
          <a:prstGeom prst="rect">
            <a:avLst/>
          </a:prstGeom>
          <a:ln w="0">
            <a:noFill/>
          </a:ln>
        </p:spPr>
      </p:pic>
      <p:sp>
        <p:nvSpPr>
          <p:cNvPr id="90" name="CasetăText 3"/>
          <p:cNvSpPr/>
          <p:nvPr/>
        </p:nvSpPr>
        <p:spPr>
          <a:xfrm>
            <a:off x="1791720" y="3969000"/>
            <a:ext cx="2015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Picior strâmb congenital sau </a:t>
            </a:r>
            <a:r>
              <a:rPr b="1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Piciorul</a:t>
            </a:r>
            <a:r>
              <a:rPr b="0" lang="ro-RO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varus equin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3640" y="188640"/>
            <a:ext cx="7771680" cy="122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br>
              <a:rPr sz="1400"/>
            </a:b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762840" y="1281600"/>
            <a:ext cx="7344000" cy="446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Profilul fetal cu prezența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Osului nazal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Maxilar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20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Mandibulă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Prezența globilor oculari, cristalinul în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ro-RO" sz="1600" spc="-1" strike="noStrike">
                <a:solidFill>
                  <a:srgbClr val="002060"/>
                </a:solidFill>
                <a:latin typeface="Trebuchet MS"/>
              </a:rPr>
              <a:t>fiecare dintre ei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4" descr=""/>
          <p:cNvPicPr/>
          <p:nvPr/>
        </p:nvPicPr>
        <p:blipFill>
          <a:blip r:embed="rId1"/>
          <a:stretch/>
        </p:blipFill>
        <p:spPr>
          <a:xfrm>
            <a:off x="1011240" y="188640"/>
            <a:ext cx="7272000" cy="143928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5" descr=""/>
          <p:cNvPicPr/>
          <p:nvPr/>
        </p:nvPicPr>
        <p:blipFill>
          <a:blip r:embed="rId2"/>
          <a:stretch/>
        </p:blipFill>
        <p:spPr>
          <a:xfrm>
            <a:off x="1691640" y="5949360"/>
            <a:ext cx="5911200" cy="1281960"/>
          </a:xfrm>
          <a:prstGeom prst="rect">
            <a:avLst/>
          </a:prstGeom>
          <a:ln w="0">
            <a:noFill/>
          </a:ln>
        </p:spPr>
      </p:pic>
      <p:pic>
        <p:nvPicPr>
          <p:cNvPr id="95" name="Imagine 3" descr=""/>
          <p:cNvPicPr/>
          <p:nvPr/>
        </p:nvPicPr>
        <p:blipFill>
          <a:blip r:embed="rId3"/>
          <a:stretch/>
        </p:blipFill>
        <p:spPr>
          <a:xfrm>
            <a:off x="4622040" y="1239840"/>
            <a:ext cx="4602600" cy="3225600"/>
          </a:xfrm>
          <a:prstGeom prst="rect">
            <a:avLst/>
          </a:prstGeom>
          <a:ln w="0">
            <a:noFill/>
          </a:ln>
        </p:spPr>
      </p:pic>
      <p:cxnSp>
        <p:nvCxnSpPr>
          <p:cNvPr id="96" name="Conector drept cu săgeată 5"/>
          <p:cNvCxnSpPr/>
          <p:nvPr/>
        </p:nvCxnSpPr>
        <p:spPr>
          <a:xfrm flipH="1">
            <a:off x="7412400" y="1700640"/>
            <a:ext cx="256320" cy="334800"/>
          </a:xfrm>
          <a:prstGeom prst="straightConnector1">
            <a:avLst/>
          </a:prstGeom>
          <a:ln w="0">
            <a:solidFill>
              <a:srgbClr val="9bbb59"/>
            </a:solidFill>
            <a:tailEnd len="med" type="triangle" w="med"/>
          </a:ln>
        </p:spPr>
      </p:cxnSp>
      <p:sp>
        <p:nvSpPr>
          <p:cNvPr id="97" name="CasetăText 6"/>
          <p:cNvSpPr/>
          <p:nvPr/>
        </p:nvSpPr>
        <p:spPr>
          <a:xfrm>
            <a:off x="7137720" y="1360080"/>
            <a:ext cx="994320" cy="363960"/>
          </a:xfrm>
          <a:prstGeom prst="rect">
            <a:avLst/>
          </a:prstGeom>
          <a:noFill/>
          <a:ln w="0">
            <a:solidFill>
              <a:srgbClr val="4f81bd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o-RO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Os nazal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Imagine 7" descr=""/>
          <p:cNvPicPr/>
          <p:nvPr/>
        </p:nvPicPr>
        <p:blipFill>
          <a:blip r:embed="rId4"/>
          <a:stretch/>
        </p:blipFill>
        <p:spPr>
          <a:xfrm>
            <a:off x="0" y="3323160"/>
            <a:ext cx="6595920" cy="2697840"/>
          </a:xfrm>
          <a:prstGeom prst="rect">
            <a:avLst/>
          </a:prstGeom>
          <a:ln w="0">
            <a:noFill/>
          </a:ln>
        </p:spPr>
      </p:pic>
      <p:pic>
        <p:nvPicPr>
          <p:cNvPr id="99" name="Imagine 9" descr=""/>
          <p:cNvPicPr/>
          <p:nvPr/>
        </p:nvPicPr>
        <p:blipFill>
          <a:blip r:embed="rId5"/>
          <a:stretch/>
        </p:blipFill>
        <p:spPr>
          <a:xfrm>
            <a:off x="5367960" y="3229200"/>
            <a:ext cx="3788640" cy="28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Application>LibreOffice/7.4.2.3$Windows_X86_64 LibreOffice_project/382eef1f22670f7f4118c8c2dd222ec7ad009daf</Application>
  <AppVersion>15.0000</AppVersion>
  <Words>411</Words>
  <Paragraphs>80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2023-08-25T09:47:37Z</dcterms:created>
  <dc:creator>Olimpia Oprea</dc:creator>
  <dc:description/>
  <dc:language>en-US</dc:language>
  <cp:lastModifiedBy/>
  <dcterms:modified xsi:type="dcterms:W3CDTF">2023-11-17T11:55:36Z</dcterms:modified>
  <cp:revision>37</cp:revision>
  <dc:subject/>
  <dc:title>Proiect „Dezvoltarea unui sistem regional de centre medicale de excelenţă  în screening prenatal  în Regiunea de Vest”   Cod proiect: 149478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Expunere pe ecran (4:3)</vt:lpwstr>
  </property>
  <property fmtid="{D5CDD505-2E9C-101B-9397-08002B2CF9AE}" pid="3" name="Slides">
    <vt:i4>15</vt:i4>
  </property>
</Properties>
</file>