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70" r:id="rId5"/>
    <p:sldId id="271" r:id="rId6"/>
    <p:sldId id="272" r:id="rId7"/>
    <p:sldId id="27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3" r:id="rId1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2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8C397-C620-4C75-8B9C-CE551149989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A574AE-06CF-4480-8DF3-7EF9524F0CB8}">
      <dgm:prSet/>
      <dgm:spPr/>
      <dgm:t>
        <a:bodyPr/>
        <a:lstStyle/>
        <a:p>
          <a:r>
            <a:rPr lang="en-US" dirty="0"/>
            <a:t>Este o </a:t>
          </a:r>
          <a:r>
            <a:rPr lang="en-US" dirty="0" err="1"/>
            <a:t>examinare</a:t>
          </a:r>
          <a:r>
            <a:rPr lang="en-US" dirty="0"/>
            <a:t> </a:t>
          </a:r>
          <a:r>
            <a:rPr lang="en-US" dirty="0" err="1"/>
            <a:t>specializata</a:t>
          </a:r>
          <a:endParaRPr lang="en-US" dirty="0"/>
        </a:p>
      </dgm:t>
    </dgm:pt>
    <dgm:pt modelId="{790255D3-2E9F-4B34-87FB-A3E4BF37C428}" type="parTrans" cxnId="{7FE9DF94-DA48-45CC-AC9B-FDFEC0323824}">
      <dgm:prSet/>
      <dgm:spPr/>
      <dgm:t>
        <a:bodyPr/>
        <a:lstStyle/>
        <a:p>
          <a:endParaRPr lang="en-US"/>
        </a:p>
      </dgm:t>
    </dgm:pt>
    <dgm:pt modelId="{2ABF6F91-6430-4650-B003-BDA3F25A7E65}" type="sibTrans" cxnId="{7FE9DF94-DA48-45CC-AC9B-FDFEC0323824}">
      <dgm:prSet/>
      <dgm:spPr/>
      <dgm:t>
        <a:bodyPr/>
        <a:lstStyle/>
        <a:p>
          <a:endParaRPr lang="en-US"/>
        </a:p>
      </dgm:t>
    </dgm:pt>
    <dgm:pt modelId="{6923346F-C867-4119-9BFB-85D224F36FDC}">
      <dgm:prSet/>
      <dgm:spPr/>
      <dgm:t>
        <a:bodyPr/>
        <a:lstStyle/>
        <a:p>
          <a:r>
            <a:rPr lang="en-US" dirty="0"/>
            <a:t>Este </a:t>
          </a:r>
          <a:r>
            <a:rPr lang="en-US" dirty="0" err="1"/>
            <a:t>considerata</a:t>
          </a:r>
          <a:r>
            <a:rPr lang="en-US" dirty="0"/>
            <a:t> de </a:t>
          </a:r>
          <a:r>
            <a:rPr lang="en-US" dirty="0" err="1"/>
            <a:t>rutina</a:t>
          </a:r>
          <a:r>
            <a:rPr lang="en-US" dirty="0"/>
            <a:t> / standard (</a:t>
          </a:r>
          <a:r>
            <a:rPr lang="en-US" dirty="0" err="1"/>
            <a:t>trebuie</a:t>
          </a:r>
          <a:r>
            <a:rPr lang="en-US" dirty="0"/>
            <a:t> </a:t>
          </a:r>
          <a:r>
            <a:rPr lang="en-US" dirty="0" err="1"/>
            <a:t>recomandata</a:t>
          </a:r>
          <a:r>
            <a:rPr lang="en-US" dirty="0"/>
            <a:t> </a:t>
          </a:r>
          <a:r>
            <a:rPr lang="en-US" dirty="0" err="1"/>
            <a:t>tuturor</a:t>
          </a:r>
          <a:r>
            <a:rPr lang="en-US" dirty="0"/>
            <a:t> </a:t>
          </a:r>
          <a:r>
            <a:rPr lang="en-US" dirty="0" err="1"/>
            <a:t>gravidelor</a:t>
          </a:r>
          <a:r>
            <a:rPr lang="en-US" dirty="0"/>
            <a:t>)</a:t>
          </a:r>
        </a:p>
      </dgm:t>
    </dgm:pt>
    <dgm:pt modelId="{BC278168-F75E-419E-8F7C-92DBE04F7778}" type="parTrans" cxnId="{A8E63EEF-AA35-4741-83D1-2C2E57C88250}">
      <dgm:prSet/>
      <dgm:spPr/>
      <dgm:t>
        <a:bodyPr/>
        <a:lstStyle/>
        <a:p>
          <a:endParaRPr lang="en-US"/>
        </a:p>
      </dgm:t>
    </dgm:pt>
    <dgm:pt modelId="{4C7B3674-45EA-4DE6-AB5C-C0922FFDA9D1}" type="sibTrans" cxnId="{A8E63EEF-AA35-4741-83D1-2C2E57C88250}">
      <dgm:prSet/>
      <dgm:spPr/>
      <dgm:t>
        <a:bodyPr/>
        <a:lstStyle/>
        <a:p>
          <a:endParaRPr lang="en-US"/>
        </a:p>
      </dgm:t>
    </dgm:pt>
    <dgm:pt modelId="{6AD95CEF-E3A6-4EAC-8595-8946D4CA58E2}">
      <dgm:prSet/>
      <dgm:spPr/>
      <dgm:t>
        <a:bodyPr/>
        <a:lstStyle/>
        <a:p>
          <a:r>
            <a:rPr lang="en-US" dirty="0" err="1"/>
            <a:t>Trebuie</a:t>
          </a:r>
          <a:r>
            <a:rPr lang="en-US" dirty="0"/>
            <a:t> </a:t>
          </a:r>
          <a:r>
            <a:rPr lang="en-US" dirty="0" err="1"/>
            <a:t>folosite</a:t>
          </a:r>
          <a:r>
            <a:rPr lang="en-US" dirty="0"/>
            <a:t> </a:t>
          </a:r>
          <a:r>
            <a:rPr lang="en-US" dirty="0" err="1"/>
            <a:t>echipamente</a:t>
          </a:r>
          <a:r>
            <a:rPr lang="en-US" dirty="0"/>
            <a:t> </a:t>
          </a:r>
          <a:r>
            <a:rPr lang="en-US" dirty="0" err="1"/>
            <a:t>ecografice</a:t>
          </a:r>
          <a:r>
            <a:rPr lang="en-US" dirty="0"/>
            <a:t> </a:t>
          </a:r>
          <a:r>
            <a:rPr lang="en-US" dirty="0" err="1"/>
            <a:t>dotate</a:t>
          </a:r>
          <a:r>
            <a:rPr lang="en-US" dirty="0"/>
            <a:t> cu soft de </a:t>
          </a:r>
          <a:r>
            <a:rPr lang="en-US" dirty="0" err="1"/>
            <a:t>obstetrica-ginecologie</a:t>
          </a:r>
          <a:r>
            <a:rPr lang="en-US" dirty="0"/>
            <a:t>, </a:t>
          </a:r>
          <a:r>
            <a:rPr lang="en-US" dirty="0" err="1"/>
            <a:t>sonda</a:t>
          </a:r>
          <a:r>
            <a:rPr lang="en-US" dirty="0"/>
            <a:t> </a:t>
          </a:r>
          <a:r>
            <a:rPr lang="en-US" dirty="0" err="1"/>
            <a:t>abdominala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vaginala</a:t>
          </a:r>
        </a:p>
      </dgm:t>
    </dgm:pt>
    <dgm:pt modelId="{C81BE367-3795-4A97-B407-080447796E62}" type="parTrans" cxnId="{CCD1D8ED-57DC-4644-9A6F-32687F5F23A6}">
      <dgm:prSet/>
      <dgm:spPr/>
      <dgm:t>
        <a:bodyPr/>
        <a:lstStyle/>
        <a:p>
          <a:endParaRPr lang="en-US"/>
        </a:p>
      </dgm:t>
    </dgm:pt>
    <dgm:pt modelId="{1CF64863-62CC-49D4-AB0D-0767F768241C}" type="sibTrans" cxnId="{CCD1D8ED-57DC-4644-9A6F-32687F5F23A6}">
      <dgm:prSet/>
      <dgm:spPr/>
      <dgm:t>
        <a:bodyPr/>
        <a:lstStyle/>
        <a:p>
          <a:endParaRPr lang="en-US"/>
        </a:p>
      </dgm:t>
    </dgm:pt>
    <dgm:pt modelId="{038C075A-1B29-471F-A232-0C84CDD8DF94}">
      <dgm:prSet/>
      <dgm:spPr/>
      <dgm:t>
        <a:bodyPr/>
        <a:lstStyle/>
        <a:p>
          <a:r>
            <a:rPr lang="en-US" dirty="0"/>
            <a:t>Are </a:t>
          </a:r>
          <a:r>
            <a:rPr lang="en-US" dirty="0" err="1"/>
            <a:t>rolul</a:t>
          </a:r>
          <a:r>
            <a:rPr lang="en-US" dirty="0"/>
            <a:t> de a </a:t>
          </a:r>
          <a:r>
            <a:rPr lang="en-US" dirty="0" err="1"/>
            <a:t>scadea</a:t>
          </a:r>
          <a:r>
            <a:rPr lang="en-US" dirty="0"/>
            <a:t> </a:t>
          </a:r>
          <a:r>
            <a:rPr lang="en-US" dirty="0" err="1"/>
            <a:t>ratele</a:t>
          </a:r>
          <a:r>
            <a:rPr lang="en-US" dirty="0"/>
            <a:t> de </a:t>
          </a:r>
          <a:r>
            <a:rPr lang="en-US" dirty="0" err="1"/>
            <a:t>mortalitate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morbiditate</a:t>
          </a:r>
          <a:r>
            <a:rPr lang="en-US" dirty="0"/>
            <a:t> </a:t>
          </a:r>
          <a:r>
            <a:rPr lang="en-US" dirty="0" err="1"/>
            <a:t>perinatala</a:t>
          </a:r>
        </a:p>
      </dgm:t>
    </dgm:pt>
    <dgm:pt modelId="{5914A30C-8EBA-4723-AABF-13E7BA70A869}" type="parTrans" cxnId="{219B061C-C376-4B77-8085-035DD9C5AF3E}">
      <dgm:prSet/>
      <dgm:spPr/>
      <dgm:t>
        <a:bodyPr/>
        <a:lstStyle/>
        <a:p>
          <a:endParaRPr lang="en-US"/>
        </a:p>
      </dgm:t>
    </dgm:pt>
    <dgm:pt modelId="{003449C7-2C13-4311-99CA-6E05B69C23D4}" type="sibTrans" cxnId="{219B061C-C376-4B77-8085-035DD9C5AF3E}">
      <dgm:prSet/>
      <dgm:spPr/>
      <dgm:t>
        <a:bodyPr/>
        <a:lstStyle/>
        <a:p>
          <a:endParaRPr lang="en-US"/>
        </a:p>
      </dgm:t>
    </dgm:pt>
    <dgm:pt modelId="{34EA91EA-4286-4ED7-AF1C-DC09A704E5B5}">
      <dgm:prSet/>
      <dgm:spPr/>
      <dgm:t>
        <a:bodyPr/>
        <a:lstStyle/>
        <a:p>
          <a:pPr rtl="0"/>
          <a:r>
            <a:rPr lang="en-US" dirty="0"/>
            <a:t>Are </a:t>
          </a:r>
          <a:r>
            <a:rPr lang="en-US" dirty="0" err="1"/>
            <a:t>potentialul</a:t>
          </a:r>
          <a:r>
            <a:rPr lang="en-US" dirty="0"/>
            <a:t> de a </a:t>
          </a:r>
          <a:r>
            <a:rPr lang="en-US" dirty="0" err="1"/>
            <a:t>observa</a:t>
          </a:r>
          <a:r>
            <a:rPr lang="en-US" dirty="0"/>
            <a:t> </a:t>
          </a:r>
          <a:r>
            <a:rPr lang="en-US" dirty="0" err="1"/>
            <a:t>aspecte</a:t>
          </a:r>
          <a:r>
            <a:rPr lang="en-US" dirty="0"/>
            <a:t> </a:t>
          </a:r>
          <a:r>
            <a:rPr lang="en-US" dirty="0" err="1"/>
            <a:t>anormale</a:t>
          </a:r>
          <a:r>
            <a:rPr lang="en-US" dirty="0"/>
            <a:t> / </a:t>
          </a:r>
          <a:r>
            <a:rPr lang="en-US" dirty="0" err="1"/>
            <a:t>atipice</a:t>
          </a:r>
          <a:r>
            <a:rPr lang="en-US" dirty="0"/>
            <a:t> </a:t>
          </a:r>
          <a:r>
            <a:rPr lang="en-US" dirty="0" err="1"/>
            <a:t>inainte</a:t>
          </a:r>
          <a:r>
            <a:rPr lang="en-US" dirty="0"/>
            <a:t> de </a:t>
          </a:r>
          <a:r>
            <a:rPr lang="en-US" dirty="0" err="1"/>
            <a:t>aparitia</a:t>
          </a:r>
          <a:r>
            <a:rPr lang="en-US" dirty="0"/>
            <a:t> </a:t>
          </a:r>
          <a:r>
            <a:rPr lang="en-US" dirty="0" err="1"/>
            <a:t>manifestarilor</a:t>
          </a:r>
          <a:r>
            <a:rPr lang="en-US" dirty="0"/>
            <a:t> </a:t>
          </a:r>
          <a:r>
            <a:rPr lang="en-US" dirty="0" err="1"/>
            <a:t>clinice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46E5C556-02BA-4736-9DD2-796215610CDB}" type="parTrans" cxnId="{14AF4CE3-32D2-4D6E-B7D8-1969C0EB7B49}">
      <dgm:prSet/>
      <dgm:spPr/>
      <dgm:t>
        <a:bodyPr/>
        <a:lstStyle/>
        <a:p>
          <a:endParaRPr lang="en-US"/>
        </a:p>
      </dgm:t>
    </dgm:pt>
    <dgm:pt modelId="{7205B38D-F98B-49ED-8BD8-71E0697FF213}" type="sibTrans" cxnId="{14AF4CE3-32D2-4D6E-B7D8-1969C0EB7B49}">
      <dgm:prSet/>
      <dgm:spPr/>
      <dgm:t>
        <a:bodyPr/>
        <a:lstStyle/>
        <a:p>
          <a:endParaRPr lang="en-US"/>
        </a:p>
      </dgm:t>
    </dgm:pt>
    <dgm:pt modelId="{BB28741B-7962-469B-B64B-9ED8CEC8E3CC}" type="pres">
      <dgm:prSet presAssocID="{F5D8C397-C620-4C75-8B9C-CE5511499890}" presName="outerComposite" presStyleCnt="0">
        <dgm:presLayoutVars>
          <dgm:chMax val="5"/>
          <dgm:dir/>
          <dgm:resizeHandles val="exact"/>
        </dgm:presLayoutVars>
      </dgm:prSet>
      <dgm:spPr/>
    </dgm:pt>
    <dgm:pt modelId="{050A2FEA-045B-4523-AEDD-C178F9DE5203}" type="pres">
      <dgm:prSet presAssocID="{F5D8C397-C620-4C75-8B9C-CE5511499890}" presName="dummyMaxCanvas" presStyleCnt="0">
        <dgm:presLayoutVars/>
      </dgm:prSet>
      <dgm:spPr/>
    </dgm:pt>
    <dgm:pt modelId="{861C0ADC-17B6-4C7F-A03E-DAE7F9BFA9BE}" type="pres">
      <dgm:prSet presAssocID="{F5D8C397-C620-4C75-8B9C-CE5511499890}" presName="FiveNodes_1" presStyleLbl="node1" presStyleIdx="0" presStyleCnt="5">
        <dgm:presLayoutVars>
          <dgm:bulletEnabled val="1"/>
        </dgm:presLayoutVars>
      </dgm:prSet>
      <dgm:spPr/>
    </dgm:pt>
    <dgm:pt modelId="{2BBAB8BA-5A49-4080-A497-1A2A934F5FD4}" type="pres">
      <dgm:prSet presAssocID="{F5D8C397-C620-4C75-8B9C-CE5511499890}" presName="FiveNodes_2" presStyleLbl="node1" presStyleIdx="1" presStyleCnt="5">
        <dgm:presLayoutVars>
          <dgm:bulletEnabled val="1"/>
        </dgm:presLayoutVars>
      </dgm:prSet>
      <dgm:spPr/>
    </dgm:pt>
    <dgm:pt modelId="{DF367FAC-7117-461D-BD31-02025AA5C753}" type="pres">
      <dgm:prSet presAssocID="{F5D8C397-C620-4C75-8B9C-CE5511499890}" presName="FiveNodes_3" presStyleLbl="node1" presStyleIdx="2" presStyleCnt="5">
        <dgm:presLayoutVars>
          <dgm:bulletEnabled val="1"/>
        </dgm:presLayoutVars>
      </dgm:prSet>
      <dgm:spPr/>
    </dgm:pt>
    <dgm:pt modelId="{60C19E61-AD1E-4F0B-BE48-DB7CC32B55A1}" type="pres">
      <dgm:prSet presAssocID="{F5D8C397-C620-4C75-8B9C-CE5511499890}" presName="FiveNodes_4" presStyleLbl="node1" presStyleIdx="3" presStyleCnt="5">
        <dgm:presLayoutVars>
          <dgm:bulletEnabled val="1"/>
        </dgm:presLayoutVars>
      </dgm:prSet>
      <dgm:spPr/>
    </dgm:pt>
    <dgm:pt modelId="{3D90537B-A91A-4977-B10C-4F022CE05856}" type="pres">
      <dgm:prSet presAssocID="{F5D8C397-C620-4C75-8B9C-CE5511499890}" presName="FiveNodes_5" presStyleLbl="node1" presStyleIdx="4" presStyleCnt="5">
        <dgm:presLayoutVars>
          <dgm:bulletEnabled val="1"/>
        </dgm:presLayoutVars>
      </dgm:prSet>
      <dgm:spPr/>
    </dgm:pt>
    <dgm:pt modelId="{34443096-7520-4264-A053-C8AC5CE7180E}" type="pres">
      <dgm:prSet presAssocID="{F5D8C397-C620-4C75-8B9C-CE5511499890}" presName="FiveConn_1-2" presStyleLbl="fgAccFollowNode1" presStyleIdx="0" presStyleCnt="4">
        <dgm:presLayoutVars>
          <dgm:bulletEnabled val="1"/>
        </dgm:presLayoutVars>
      </dgm:prSet>
      <dgm:spPr/>
    </dgm:pt>
    <dgm:pt modelId="{F5D66084-E48E-401C-A344-8AAABC0E190D}" type="pres">
      <dgm:prSet presAssocID="{F5D8C397-C620-4C75-8B9C-CE5511499890}" presName="FiveConn_2-3" presStyleLbl="fgAccFollowNode1" presStyleIdx="1" presStyleCnt="4">
        <dgm:presLayoutVars>
          <dgm:bulletEnabled val="1"/>
        </dgm:presLayoutVars>
      </dgm:prSet>
      <dgm:spPr/>
    </dgm:pt>
    <dgm:pt modelId="{18D9E954-5899-4E30-AD44-EE84427C023A}" type="pres">
      <dgm:prSet presAssocID="{F5D8C397-C620-4C75-8B9C-CE5511499890}" presName="FiveConn_3-4" presStyleLbl="fgAccFollowNode1" presStyleIdx="2" presStyleCnt="4">
        <dgm:presLayoutVars>
          <dgm:bulletEnabled val="1"/>
        </dgm:presLayoutVars>
      </dgm:prSet>
      <dgm:spPr/>
    </dgm:pt>
    <dgm:pt modelId="{FBEDC5F7-3A2D-40FE-B101-60788343C016}" type="pres">
      <dgm:prSet presAssocID="{F5D8C397-C620-4C75-8B9C-CE5511499890}" presName="FiveConn_4-5" presStyleLbl="fgAccFollowNode1" presStyleIdx="3" presStyleCnt="4">
        <dgm:presLayoutVars>
          <dgm:bulletEnabled val="1"/>
        </dgm:presLayoutVars>
      </dgm:prSet>
      <dgm:spPr/>
    </dgm:pt>
    <dgm:pt modelId="{3D8CE4D7-857D-4F57-93E9-182E45D94BAA}" type="pres">
      <dgm:prSet presAssocID="{F5D8C397-C620-4C75-8B9C-CE5511499890}" presName="FiveNodes_1_text" presStyleLbl="node1" presStyleIdx="4" presStyleCnt="5">
        <dgm:presLayoutVars>
          <dgm:bulletEnabled val="1"/>
        </dgm:presLayoutVars>
      </dgm:prSet>
      <dgm:spPr/>
    </dgm:pt>
    <dgm:pt modelId="{1D1B17D6-89DF-4AD5-A608-EBA00697F09A}" type="pres">
      <dgm:prSet presAssocID="{F5D8C397-C620-4C75-8B9C-CE5511499890}" presName="FiveNodes_2_text" presStyleLbl="node1" presStyleIdx="4" presStyleCnt="5">
        <dgm:presLayoutVars>
          <dgm:bulletEnabled val="1"/>
        </dgm:presLayoutVars>
      </dgm:prSet>
      <dgm:spPr/>
    </dgm:pt>
    <dgm:pt modelId="{864C4540-79C2-4F2C-968C-0ACC55DAB53A}" type="pres">
      <dgm:prSet presAssocID="{F5D8C397-C620-4C75-8B9C-CE5511499890}" presName="FiveNodes_3_text" presStyleLbl="node1" presStyleIdx="4" presStyleCnt="5">
        <dgm:presLayoutVars>
          <dgm:bulletEnabled val="1"/>
        </dgm:presLayoutVars>
      </dgm:prSet>
      <dgm:spPr/>
    </dgm:pt>
    <dgm:pt modelId="{35B43FDF-BA96-461A-85FA-ACBED40452C6}" type="pres">
      <dgm:prSet presAssocID="{F5D8C397-C620-4C75-8B9C-CE5511499890}" presName="FiveNodes_4_text" presStyleLbl="node1" presStyleIdx="4" presStyleCnt="5">
        <dgm:presLayoutVars>
          <dgm:bulletEnabled val="1"/>
        </dgm:presLayoutVars>
      </dgm:prSet>
      <dgm:spPr/>
    </dgm:pt>
    <dgm:pt modelId="{2CE8521C-5DB2-4F9B-AFC1-20FC24F30D16}" type="pres">
      <dgm:prSet presAssocID="{F5D8C397-C620-4C75-8B9C-CE551149989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F8E7E0E-ACFD-47D2-B5C5-DC78AE212828}" type="presOf" srcId="{038C075A-1B29-471F-A232-0C84CDD8DF94}" destId="{60C19E61-AD1E-4F0B-BE48-DB7CC32B55A1}" srcOrd="0" destOrd="0" presId="urn:microsoft.com/office/officeart/2005/8/layout/vProcess5"/>
    <dgm:cxn modelId="{37258D19-98C8-48CD-8671-237F175A1F36}" type="presOf" srcId="{34EA91EA-4286-4ED7-AF1C-DC09A704E5B5}" destId="{3D90537B-A91A-4977-B10C-4F022CE05856}" srcOrd="0" destOrd="0" presId="urn:microsoft.com/office/officeart/2005/8/layout/vProcess5"/>
    <dgm:cxn modelId="{35F7131B-7385-40A5-A511-A72B237C80FF}" type="presOf" srcId="{F5D8C397-C620-4C75-8B9C-CE5511499890}" destId="{BB28741B-7962-469B-B64B-9ED8CEC8E3CC}" srcOrd="0" destOrd="0" presId="urn:microsoft.com/office/officeart/2005/8/layout/vProcess5"/>
    <dgm:cxn modelId="{219B061C-C376-4B77-8085-035DD9C5AF3E}" srcId="{F5D8C397-C620-4C75-8B9C-CE5511499890}" destId="{038C075A-1B29-471F-A232-0C84CDD8DF94}" srcOrd="3" destOrd="0" parTransId="{5914A30C-8EBA-4723-AABF-13E7BA70A869}" sibTransId="{003449C7-2C13-4311-99CA-6E05B69C23D4}"/>
    <dgm:cxn modelId="{7C62D827-46E5-499B-ACD7-73106F6687BF}" type="presOf" srcId="{34EA91EA-4286-4ED7-AF1C-DC09A704E5B5}" destId="{2CE8521C-5DB2-4F9B-AFC1-20FC24F30D16}" srcOrd="1" destOrd="0" presId="urn:microsoft.com/office/officeart/2005/8/layout/vProcess5"/>
    <dgm:cxn modelId="{D1F9C528-FF42-4B0B-9DF1-98603C96ED7D}" type="presOf" srcId="{4CA574AE-06CF-4480-8DF3-7EF9524F0CB8}" destId="{861C0ADC-17B6-4C7F-A03E-DAE7F9BFA9BE}" srcOrd="0" destOrd="0" presId="urn:microsoft.com/office/officeart/2005/8/layout/vProcess5"/>
    <dgm:cxn modelId="{92FA714C-D482-4F2B-A57C-A9624DF9C527}" type="presOf" srcId="{003449C7-2C13-4311-99CA-6E05B69C23D4}" destId="{FBEDC5F7-3A2D-40FE-B101-60788343C016}" srcOrd="0" destOrd="0" presId="urn:microsoft.com/office/officeart/2005/8/layout/vProcess5"/>
    <dgm:cxn modelId="{628D2E6E-3E93-4535-ABA9-C93AB9C9D7B2}" type="presOf" srcId="{6923346F-C867-4119-9BFB-85D224F36FDC}" destId="{2BBAB8BA-5A49-4080-A497-1A2A934F5FD4}" srcOrd="0" destOrd="0" presId="urn:microsoft.com/office/officeart/2005/8/layout/vProcess5"/>
    <dgm:cxn modelId="{CCBFA86F-9771-4B69-BB87-13850B1DF42C}" type="presOf" srcId="{1CF64863-62CC-49D4-AB0D-0767F768241C}" destId="{18D9E954-5899-4E30-AD44-EE84427C023A}" srcOrd="0" destOrd="0" presId="urn:microsoft.com/office/officeart/2005/8/layout/vProcess5"/>
    <dgm:cxn modelId="{0C5F0672-F153-45F1-BBD7-3F00DF560F3A}" type="presOf" srcId="{4C7B3674-45EA-4DE6-AB5C-C0922FFDA9D1}" destId="{F5D66084-E48E-401C-A344-8AAABC0E190D}" srcOrd="0" destOrd="0" presId="urn:microsoft.com/office/officeart/2005/8/layout/vProcess5"/>
    <dgm:cxn modelId="{50077252-1837-45A3-B363-89C884C312D2}" type="presOf" srcId="{4CA574AE-06CF-4480-8DF3-7EF9524F0CB8}" destId="{3D8CE4D7-857D-4F57-93E9-182E45D94BAA}" srcOrd="1" destOrd="0" presId="urn:microsoft.com/office/officeart/2005/8/layout/vProcess5"/>
    <dgm:cxn modelId="{7FE9DF94-DA48-45CC-AC9B-FDFEC0323824}" srcId="{F5D8C397-C620-4C75-8B9C-CE5511499890}" destId="{4CA574AE-06CF-4480-8DF3-7EF9524F0CB8}" srcOrd="0" destOrd="0" parTransId="{790255D3-2E9F-4B34-87FB-A3E4BF37C428}" sibTransId="{2ABF6F91-6430-4650-B003-BDA3F25A7E65}"/>
    <dgm:cxn modelId="{4993A5A1-1A11-4947-918B-520B000C4692}" type="presOf" srcId="{6AD95CEF-E3A6-4EAC-8595-8946D4CA58E2}" destId="{864C4540-79C2-4F2C-968C-0ACC55DAB53A}" srcOrd="1" destOrd="0" presId="urn:microsoft.com/office/officeart/2005/8/layout/vProcess5"/>
    <dgm:cxn modelId="{BA4486C6-CC34-47BD-89C4-564263E421EF}" type="presOf" srcId="{2ABF6F91-6430-4650-B003-BDA3F25A7E65}" destId="{34443096-7520-4264-A053-C8AC5CE7180E}" srcOrd="0" destOrd="0" presId="urn:microsoft.com/office/officeart/2005/8/layout/vProcess5"/>
    <dgm:cxn modelId="{6651D8D1-ED80-45DC-A549-07B032C2AA0D}" type="presOf" srcId="{6AD95CEF-E3A6-4EAC-8595-8946D4CA58E2}" destId="{DF367FAC-7117-461D-BD31-02025AA5C753}" srcOrd="0" destOrd="0" presId="urn:microsoft.com/office/officeart/2005/8/layout/vProcess5"/>
    <dgm:cxn modelId="{14AF4CE3-32D2-4D6E-B7D8-1969C0EB7B49}" srcId="{F5D8C397-C620-4C75-8B9C-CE5511499890}" destId="{34EA91EA-4286-4ED7-AF1C-DC09A704E5B5}" srcOrd="4" destOrd="0" parTransId="{46E5C556-02BA-4736-9DD2-796215610CDB}" sibTransId="{7205B38D-F98B-49ED-8BD8-71E0697FF213}"/>
    <dgm:cxn modelId="{CCD1D8ED-57DC-4644-9A6F-32687F5F23A6}" srcId="{F5D8C397-C620-4C75-8B9C-CE5511499890}" destId="{6AD95CEF-E3A6-4EAC-8595-8946D4CA58E2}" srcOrd="2" destOrd="0" parTransId="{C81BE367-3795-4A97-B407-080447796E62}" sibTransId="{1CF64863-62CC-49D4-AB0D-0767F768241C}"/>
    <dgm:cxn modelId="{A8E63EEF-AA35-4741-83D1-2C2E57C88250}" srcId="{F5D8C397-C620-4C75-8B9C-CE5511499890}" destId="{6923346F-C867-4119-9BFB-85D224F36FDC}" srcOrd="1" destOrd="0" parTransId="{BC278168-F75E-419E-8F7C-92DBE04F7778}" sibTransId="{4C7B3674-45EA-4DE6-AB5C-C0922FFDA9D1}"/>
    <dgm:cxn modelId="{1CC8AFFC-FBA4-4DE6-A88C-FE29A232578B}" type="presOf" srcId="{6923346F-C867-4119-9BFB-85D224F36FDC}" destId="{1D1B17D6-89DF-4AD5-A608-EBA00697F09A}" srcOrd="1" destOrd="0" presId="urn:microsoft.com/office/officeart/2005/8/layout/vProcess5"/>
    <dgm:cxn modelId="{63B9DDFC-60AC-4611-B955-F6A02E628755}" type="presOf" srcId="{038C075A-1B29-471F-A232-0C84CDD8DF94}" destId="{35B43FDF-BA96-461A-85FA-ACBED40452C6}" srcOrd="1" destOrd="0" presId="urn:microsoft.com/office/officeart/2005/8/layout/vProcess5"/>
    <dgm:cxn modelId="{5770BB2F-11D9-4AE6-BCEE-8708D1EC9639}" type="presParOf" srcId="{BB28741B-7962-469B-B64B-9ED8CEC8E3CC}" destId="{050A2FEA-045B-4523-AEDD-C178F9DE5203}" srcOrd="0" destOrd="0" presId="urn:microsoft.com/office/officeart/2005/8/layout/vProcess5"/>
    <dgm:cxn modelId="{C5FEC9B8-5EE7-4988-A472-093201F84300}" type="presParOf" srcId="{BB28741B-7962-469B-B64B-9ED8CEC8E3CC}" destId="{861C0ADC-17B6-4C7F-A03E-DAE7F9BFA9BE}" srcOrd="1" destOrd="0" presId="urn:microsoft.com/office/officeart/2005/8/layout/vProcess5"/>
    <dgm:cxn modelId="{E26D91F1-45A6-4AC8-A773-D1034EBA4DCF}" type="presParOf" srcId="{BB28741B-7962-469B-B64B-9ED8CEC8E3CC}" destId="{2BBAB8BA-5A49-4080-A497-1A2A934F5FD4}" srcOrd="2" destOrd="0" presId="urn:microsoft.com/office/officeart/2005/8/layout/vProcess5"/>
    <dgm:cxn modelId="{0B9CB838-6096-4DBC-8B97-19A00318215C}" type="presParOf" srcId="{BB28741B-7962-469B-B64B-9ED8CEC8E3CC}" destId="{DF367FAC-7117-461D-BD31-02025AA5C753}" srcOrd="3" destOrd="0" presId="urn:microsoft.com/office/officeart/2005/8/layout/vProcess5"/>
    <dgm:cxn modelId="{0398B636-C120-453D-82F0-BF9AD4AA71E2}" type="presParOf" srcId="{BB28741B-7962-469B-B64B-9ED8CEC8E3CC}" destId="{60C19E61-AD1E-4F0B-BE48-DB7CC32B55A1}" srcOrd="4" destOrd="0" presId="urn:microsoft.com/office/officeart/2005/8/layout/vProcess5"/>
    <dgm:cxn modelId="{0AF864C8-A95F-42E6-8B8E-72CF88A0D309}" type="presParOf" srcId="{BB28741B-7962-469B-B64B-9ED8CEC8E3CC}" destId="{3D90537B-A91A-4977-B10C-4F022CE05856}" srcOrd="5" destOrd="0" presId="urn:microsoft.com/office/officeart/2005/8/layout/vProcess5"/>
    <dgm:cxn modelId="{2BEBA4A5-C5B8-4659-B8E5-282FB89EE6CD}" type="presParOf" srcId="{BB28741B-7962-469B-B64B-9ED8CEC8E3CC}" destId="{34443096-7520-4264-A053-C8AC5CE7180E}" srcOrd="6" destOrd="0" presId="urn:microsoft.com/office/officeart/2005/8/layout/vProcess5"/>
    <dgm:cxn modelId="{82B28A2E-555F-4774-A729-E615557B9A38}" type="presParOf" srcId="{BB28741B-7962-469B-B64B-9ED8CEC8E3CC}" destId="{F5D66084-E48E-401C-A344-8AAABC0E190D}" srcOrd="7" destOrd="0" presId="urn:microsoft.com/office/officeart/2005/8/layout/vProcess5"/>
    <dgm:cxn modelId="{F6254C65-7F19-47A9-9679-EAAE6E32E0DF}" type="presParOf" srcId="{BB28741B-7962-469B-B64B-9ED8CEC8E3CC}" destId="{18D9E954-5899-4E30-AD44-EE84427C023A}" srcOrd="8" destOrd="0" presId="urn:microsoft.com/office/officeart/2005/8/layout/vProcess5"/>
    <dgm:cxn modelId="{32BEFD20-081F-46B8-915D-7ECDF224AC08}" type="presParOf" srcId="{BB28741B-7962-469B-B64B-9ED8CEC8E3CC}" destId="{FBEDC5F7-3A2D-40FE-B101-60788343C016}" srcOrd="9" destOrd="0" presId="urn:microsoft.com/office/officeart/2005/8/layout/vProcess5"/>
    <dgm:cxn modelId="{466A8E60-9B4D-42A4-819B-4548B7056F33}" type="presParOf" srcId="{BB28741B-7962-469B-B64B-9ED8CEC8E3CC}" destId="{3D8CE4D7-857D-4F57-93E9-182E45D94BAA}" srcOrd="10" destOrd="0" presId="urn:microsoft.com/office/officeart/2005/8/layout/vProcess5"/>
    <dgm:cxn modelId="{118B6BB0-5FF4-44D1-8031-6D46685F2F14}" type="presParOf" srcId="{BB28741B-7962-469B-B64B-9ED8CEC8E3CC}" destId="{1D1B17D6-89DF-4AD5-A608-EBA00697F09A}" srcOrd="11" destOrd="0" presId="urn:microsoft.com/office/officeart/2005/8/layout/vProcess5"/>
    <dgm:cxn modelId="{19FCB741-1697-4144-A6C8-701D4F2F2E0E}" type="presParOf" srcId="{BB28741B-7962-469B-B64B-9ED8CEC8E3CC}" destId="{864C4540-79C2-4F2C-968C-0ACC55DAB53A}" srcOrd="12" destOrd="0" presId="urn:microsoft.com/office/officeart/2005/8/layout/vProcess5"/>
    <dgm:cxn modelId="{F7AF2C8A-A8F5-4DA2-9B8F-C1B490CE7531}" type="presParOf" srcId="{BB28741B-7962-469B-B64B-9ED8CEC8E3CC}" destId="{35B43FDF-BA96-461A-85FA-ACBED40452C6}" srcOrd="13" destOrd="0" presId="urn:microsoft.com/office/officeart/2005/8/layout/vProcess5"/>
    <dgm:cxn modelId="{B007B78E-7CBB-4A1F-BE79-7A02DB3E4948}" type="presParOf" srcId="{BB28741B-7962-469B-B64B-9ED8CEC8E3CC}" destId="{2CE8521C-5DB2-4F9B-AFC1-20FC24F30D1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0ADC-17B6-4C7F-A03E-DAE7F9BFA9BE}">
      <dsp:nvSpPr>
        <dsp:cNvPr id="0" name=""/>
        <dsp:cNvSpPr/>
      </dsp:nvSpPr>
      <dsp:spPr>
        <a:xfrm>
          <a:off x="0" y="0"/>
          <a:ext cx="6020855" cy="75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Este o </a:t>
          </a:r>
          <a:r>
            <a:rPr lang="en-US" sz="1700" kern="1200" dirty="0" err="1"/>
            <a:t>examinare</a:t>
          </a:r>
          <a:r>
            <a:rPr lang="en-US" sz="1700" kern="1200" dirty="0"/>
            <a:t> </a:t>
          </a:r>
          <a:r>
            <a:rPr lang="en-US" sz="1700" kern="1200" dirty="0" err="1"/>
            <a:t>specializata</a:t>
          </a:r>
          <a:endParaRPr lang="en-US" sz="1700" kern="1200" dirty="0"/>
        </a:p>
      </dsp:txBody>
      <dsp:txXfrm>
        <a:off x="22067" y="22067"/>
        <a:ext cx="5119687" cy="709302"/>
      </dsp:txXfrm>
    </dsp:sp>
    <dsp:sp modelId="{2BBAB8BA-5A49-4080-A497-1A2A934F5FD4}">
      <dsp:nvSpPr>
        <dsp:cNvPr id="0" name=""/>
        <dsp:cNvSpPr/>
      </dsp:nvSpPr>
      <dsp:spPr>
        <a:xfrm>
          <a:off x="449609" y="858080"/>
          <a:ext cx="6020855" cy="75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Este </a:t>
          </a:r>
          <a:r>
            <a:rPr lang="en-US" sz="1700" kern="1200" dirty="0" err="1"/>
            <a:t>considerata</a:t>
          </a:r>
          <a:r>
            <a:rPr lang="en-US" sz="1700" kern="1200" dirty="0"/>
            <a:t> de </a:t>
          </a:r>
          <a:r>
            <a:rPr lang="en-US" sz="1700" kern="1200" dirty="0" err="1"/>
            <a:t>rutina</a:t>
          </a:r>
          <a:r>
            <a:rPr lang="en-US" sz="1700" kern="1200" dirty="0"/>
            <a:t> / standard (</a:t>
          </a:r>
          <a:r>
            <a:rPr lang="en-US" sz="1700" kern="1200" dirty="0" err="1"/>
            <a:t>trebuie</a:t>
          </a:r>
          <a:r>
            <a:rPr lang="en-US" sz="1700" kern="1200" dirty="0"/>
            <a:t> </a:t>
          </a:r>
          <a:r>
            <a:rPr lang="en-US" sz="1700" kern="1200" dirty="0" err="1"/>
            <a:t>recomandata</a:t>
          </a:r>
          <a:r>
            <a:rPr lang="en-US" sz="1700" kern="1200" dirty="0"/>
            <a:t> </a:t>
          </a:r>
          <a:r>
            <a:rPr lang="en-US" sz="1700" kern="1200" dirty="0" err="1"/>
            <a:t>tuturor</a:t>
          </a:r>
          <a:r>
            <a:rPr lang="en-US" sz="1700" kern="1200" dirty="0"/>
            <a:t> </a:t>
          </a:r>
          <a:r>
            <a:rPr lang="en-US" sz="1700" kern="1200" dirty="0" err="1"/>
            <a:t>gravidelor</a:t>
          </a:r>
          <a:r>
            <a:rPr lang="en-US" sz="1700" kern="1200" dirty="0"/>
            <a:t>)</a:t>
          </a:r>
        </a:p>
      </dsp:txBody>
      <dsp:txXfrm>
        <a:off x="471676" y="880147"/>
        <a:ext cx="5037378" cy="709302"/>
      </dsp:txXfrm>
    </dsp:sp>
    <dsp:sp modelId="{DF367FAC-7117-461D-BD31-02025AA5C753}">
      <dsp:nvSpPr>
        <dsp:cNvPr id="0" name=""/>
        <dsp:cNvSpPr/>
      </dsp:nvSpPr>
      <dsp:spPr>
        <a:xfrm>
          <a:off x="899218" y="1716161"/>
          <a:ext cx="6020855" cy="75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Trebuie</a:t>
          </a:r>
          <a:r>
            <a:rPr lang="en-US" sz="1700" kern="1200" dirty="0"/>
            <a:t> </a:t>
          </a:r>
          <a:r>
            <a:rPr lang="en-US" sz="1700" kern="1200" dirty="0" err="1"/>
            <a:t>folosite</a:t>
          </a:r>
          <a:r>
            <a:rPr lang="en-US" sz="1700" kern="1200" dirty="0"/>
            <a:t> </a:t>
          </a:r>
          <a:r>
            <a:rPr lang="en-US" sz="1700" kern="1200" dirty="0" err="1"/>
            <a:t>echipamente</a:t>
          </a:r>
          <a:r>
            <a:rPr lang="en-US" sz="1700" kern="1200" dirty="0"/>
            <a:t> </a:t>
          </a:r>
          <a:r>
            <a:rPr lang="en-US" sz="1700" kern="1200" dirty="0" err="1"/>
            <a:t>ecografice</a:t>
          </a:r>
          <a:r>
            <a:rPr lang="en-US" sz="1700" kern="1200" dirty="0"/>
            <a:t> </a:t>
          </a:r>
          <a:r>
            <a:rPr lang="en-US" sz="1700" kern="1200" dirty="0" err="1"/>
            <a:t>dotate</a:t>
          </a:r>
          <a:r>
            <a:rPr lang="en-US" sz="1700" kern="1200" dirty="0"/>
            <a:t> cu soft de </a:t>
          </a:r>
          <a:r>
            <a:rPr lang="en-US" sz="1700" kern="1200" dirty="0" err="1"/>
            <a:t>obstetrica-ginecologie</a:t>
          </a:r>
          <a:r>
            <a:rPr lang="en-US" sz="1700" kern="1200" dirty="0"/>
            <a:t>, </a:t>
          </a:r>
          <a:r>
            <a:rPr lang="en-US" sz="1700" kern="1200" dirty="0" err="1"/>
            <a:t>sonda</a:t>
          </a:r>
          <a:r>
            <a:rPr lang="en-US" sz="1700" kern="1200" dirty="0"/>
            <a:t> </a:t>
          </a:r>
          <a:r>
            <a:rPr lang="en-US" sz="1700" kern="1200" dirty="0" err="1"/>
            <a:t>abdominala</a:t>
          </a:r>
          <a:r>
            <a:rPr lang="en-US" sz="1700" kern="1200" dirty="0"/>
            <a:t> </a:t>
          </a:r>
          <a:r>
            <a:rPr lang="en-US" sz="1700" kern="1200" dirty="0" err="1"/>
            <a:t>si</a:t>
          </a:r>
          <a:r>
            <a:rPr lang="en-US" sz="1700" kern="1200" dirty="0"/>
            <a:t> </a:t>
          </a:r>
          <a:r>
            <a:rPr lang="en-US" sz="1700" kern="1200" dirty="0" err="1"/>
            <a:t>vaginala</a:t>
          </a:r>
        </a:p>
      </dsp:txBody>
      <dsp:txXfrm>
        <a:off x="921285" y="1738228"/>
        <a:ext cx="5037378" cy="709302"/>
      </dsp:txXfrm>
    </dsp:sp>
    <dsp:sp modelId="{60C19E61-AD1E-4F0B-BE48-DB7CC32B55A1}">
      <dsp:nvSpPr>
        <dsp:cNvPr id="0" name=""/>
        <dsp:cNvSpPr/>
      </dsp:nvSpPr>
      <dsp:spPr>
        <a:xfrm>
          <a:off x="1348828" y="2574241"/>
          <a:ext cx="6020855" cy="75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 </a:t>
          </a:r>
          <a:r>
            <a:rPr lang="en-US" sz="1700" kern="1200" dirty="0" err="1"/>
            <a:t>rolul</a:t>
          </a:r>
          <a:r>
            <a:rPr lang="en-US" sz="1700" kern="1200" dirty="0"/>
            <a:t> de a </a:t>
          </a:r>
          <a:r>
            <a:rPr lang="en-US" sz="1700" kern="1200" dirty="0" err="1"/>
            <a:t>scadea</a:t>
          </a:r>
          <a:r>
            <a:rPr lang="en-US" sz="1700" kern="1200" dirty="0"/>
            <a:t> </a:t>
          </a:r>
          <a:r>
            <a:rPr lang="en-US" sz="1700" kern="1200" dirty="0" err="1"/>
            <a:t>ratele</a:t>
          </a:r>
          <a:r>
            <a:rPr lang="en-US" sz="1700" kern="1200" dirty="0"/>
            <a:t> de </a:t>
          </a:r>
          <a:r>
            <a:rPr lang="en-US" sz="1700" kern="1200" dirty="0" err="1"/>
            <a:t>mortalitate</a:t>
          </a:r>
          <a:r>
            <a:rPr lang="en-US" sz="1700" kern="1200" dirty="0"/>
            <a:t> </a:t>
          </a:r>
          <a:r>
            <a:rPr lang="en-US" sz="1700" kern="1200" dirty="0" err="1"/>
            <a:t>si</a:t>
          </a:r>
          <a:r>
            <a:rPr lang="en-US" sz="1700" kern="1200" dirty="0"/>
            <a:t> </a:t>
          </a:r>
          <a:r>
            <a:rPr lang="en-US" sz="1700" kern="1200" dirty="0" err="1"/>
            <a:t>morbiditate</a:t>
          </a:r>
          <a:r>
            <a:rPr lang="en-US" sz="1700" kern="1200" dirty="0"/>
            <a:t> </a:t>
          </a:r>
          <a:r>
            <a:rPr lang="en-US" sz="1700" kern="1200" dirty="0" err="1"/>
            <a:t>perinatala</a:t>
          </a:r>
        </a:p>
      </dsp:txBody>
      <dsp:txXfrm>
        <a:off x="1370895" y="2596308"/>
        <a:ext cx="5037378" cy="709302"/>
      </dsp:txXfrm>
    </dsp:sp>
    <dsp:sp modelId="{3D90537B-A91A-4977-B10C-4F022CE05856}">
      <dsp:nvSpPr>
        <dsp:cNvPr id="0" name=""/>
        <dsp:cNvSpPr/>
      </dsp:nvSpPr>
      <dsp:spPr>
        <a:xfrm>
          <a:off x="1798437" y="3432322"/>
          <a:ext cx="6020855" cy="75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 </a:t>
          </a:r>
          <a:r>
            <a:rPr lang="en-US" sz="1700" kern="1200" dirty="0" err="1"/>
            <a:t>potentialul</a:t>
          </a:r>
          <a:r>
            <a:rPr lang="en-US" sz="1700" kern="1200" dirty="0"/>
            <a:t> de a </a:t>
          </a:r>
          <a:r>
            <a:rPr lang="en-US" sz="1700" kern="1200" dirty="0" err="1"/>
            <a:t>observa</a:t>
          </a:r>
          <a:r>
            <a:rPr lang="en-US" sz="1700" kern="1200" dirty="0"/>
            <a:t> </a:t>
          </a:r>
          <a:r>
            <a:rPr lang="en-US" sz="1700" kern="1200" dirty="0" err="1"/>
            <a:t>aspecte</a:t>
          </a:r>
          <a:r>
            <a:rPr lang="en-US" sz="1700" kern="1200" dirty="0"/>
            <a:t> </a:t>
          </a:r>
          <a:r>
            <a:rPr lang="en-US" sz="1700" kern="1200" dirty="0" err="1"/>
            <a:t>anormale</a:t>
          </a:r>
          <a:r>
            <a:rPr lang="en-US" sz="1700" kern="1200" dirty="0"/>
            <a:t> / </a:t>
          </a:r>
          <a:r>
            <a:rPr lang="en-US" sz="1700" kern="1200" dirty="0" err="1"/>
            <a:t>atipice</a:t>
          </a:r>
          <a:r>
            <a:rPr lang="en-US" sz="1700" kern="1200" dirty="0"/>
            <a:t> </a:t>
          </a:r>
          <a:r>
            <a:rPr lang="en-US" sz="1700" kern="1200" dirty="0" err="1"/>
            <a:t>inainte</a:t>
          </a:r>
          <a:r>
            <a:rPr lang="en-US" sz="1700" kern="1200" dirty="0"/>
            <a:t> de </a:t>
          </a:r>
          <a:r>
            <a:rPr lang="en-US" sz="1700" kern="1200" dirty="0" err="1"/>
            <a:t>aparitia</a:t>
          </a:r>
          <a:r>
            <a:rPr lang="en-US" sz="1700" kern="1200" dirty="0"/>
            <a:t> </a:t>
          </a:r>
          <a:r>
            <a:rPr lang="en-US" sz="1700" kern="1200" dirty="0" err="1"/>
            <a:t>manifestarilor</a:t>
          </a:r>
          <a:r>
            <a:rPr lang="en-US" sz="1700" kern="1200" dirty="0"/>
            <a:t> </a:t>
          </a:r>
          <a:r>
            <a:rPr lang="en-US" sz="1700" kern="1200" dirty="0" err="1"/>
            <a:t>clinice</a:t>
          </a:r>
          <a:r>
            <a:rPr lang="en-US" sz="1700" kern="1200" dirty="0">
              <a:latin typeface="Corbel" panose="020B0503020204020204"/>
            </a:rPr>
            <a:t> </a:t>
          </a:r>
          <a:endParaRPr lang="en-US" sz="1700" kern="1200" dirty="0"/>
        </a:p>
      </dsp:txBody>
      <dsp:txXfrm>
        <a:off x="1820504" y="3454389"/>
        <a:ext cx="5037378" cy="709302"/>
      </dsp:txXfrm>
    </dsp:sp>
    <dsp:sp modelId="{34443096-7520-4264-A053-C8AC5CE7180E}">
      <dsp:nvSpPr>
        <dsp:cNvPr id="0" name=""/>
        <dsp:cNvSpPr/>
      </dsp:nvSpPr>
      <dsp:spPr>
        <a:xfrm>
          <a:off x="5531121" y="550427"/>
          <a:ext cx="489733" cy="489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41311" y="550427"/>
        <a:ext cx="269353" cy="368524"/>
      </dsp:txXfrm>
    </dsp:sp>
    <dsp:sp modelId="{F5D66084-E48E-401C-A344-8AAABC0E190D}">
      <dsp:nvSpPr>
        <dsp:cNvPr id="0" name=""/>
        <dsp:cNvSpPr/>
      </dsp:nvSpPr>
      <dsp:spPr>
        <a:xfrm>
          <a:off x="5980731" y="1408507"/>
          <a:ext cx="489733" cy="489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090921" y="1408507"/>
        <a:ext cx="269353" cy="368524"/>
      </dsp:txXfrm>
    </dsp:sp>
    <dsp:sp modelId="{18D9E954-5899-4E30-AD44-EE84427C023A}">
      <dsp:nvSpPr>
        <dsp:cNvPr id="0" name=""/>
        <dsp:cNvSpPr/>
      </dsp:nvSpPr>
      <dsp:spPr>
        <a:xfrm>
          <a:off x="6430340" y="2254031"/>
          <a:ext cx="489733" cy="489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540530" y="2254031"/>
        <a:ext cx="269353" cy="368524"/>
      </dsp:txXfrm>
    </dsp:sp>
    <dsp:sp modelId="{FBEDC5F7-3A2D-40FE-B101-60788343C016}">
      <dsp:nvSpPr>
        <dsp:cNvPr id="0" name=""/>
        <dsp:cNvSpPr/>
      </dsp:nvSpPr>
      <dsp:spPr>
        <a:xfrm>
          <a:off x="6879949" y="3120483"/>
          <a:ext cx="489733" cy="489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990139" y="3120483"/>
        <a:ext cx="269353" cy="36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584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465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9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376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184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55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52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12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658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754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427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5415-A1E0-47C1-9F55-BB982D910E6F}" type="datetimeFigureOut">
              <a:rPr lang="ro-RO" smtClean="0"/>
              <a:t>02.11.2023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24CF-2408-4EA6-9846-0BE3D77B3D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15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28192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itchFamily="34" charset="0"/>
              </a:rPr>
              <a:t>Proiect</a:t>
            </a:r>
            <a:r>
              <a:rPr lang="en-US" sz="12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vi-VN" sz="1200" dirty="0">
                <a:solidFill>
                  <a:srgbClr val="002060"/>
                </a:solidFill>
              </a:rPr>
              <a:t>„Dezvoltarea unui sistem regional de centre medicale de excelenţă  în screening prenatal  în Regiunea de Vest”   Cod proiect: 149478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344815" cy="3816424"/>
          </a:xfrm>
        </p:spPr>
        <p:txBody>
          <a:bodyPr>
            <a:normAutofit/>
          </a:bodyPr>
          <a:lstStyle/>
          <a:p>
            <a:pPr rtl="0" fontAlgn="auto"/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Examinarea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ecografica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de screen</a:t>
            </a:r>
            <a:r>
              <a:rPr lang="ro-RO" b="1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ing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pentru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anomalii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trimestrul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3</a:t>
            </a:r>
            <a:r>
              <a:rPr lang="en-US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endParaRPr lang="ro-RO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r" rtl="0" fontAlgn="auto"/>
            <a:endParaRPr lang="en-US" sz="7200" b="0" i="0" dirty="0">
              <a:effectLst/>
            </a:endParaRPr>
          </a:p>
          <a:p>
            <a:pPr algn="r"/>
            <a:r>
              <a:rPr lang="ro-RO" sz="2800" b="1" i="1" dirty="0" err="1">
                <a:solidFill>
                  <a:srgbClr val="002060"/>
                </a:solidFill>
                <a:latin typeface="Trebuchet MS" pitchFamily="34" charset="0"/>
              </a:rPr>
              <a:t>Dr</a:t>
            </a:r>
            <a:r>
              <a:rPr lang="ro-RO" sz="2800" b="1" i="1" dirty="0">
                <a:solidFill>
                  <a:srgbClr val="002060"/>
                </a:solidFill>
                <a:latin typeface="Trebuchet MS" pitchFamily="34" charset="0"/>
              </a:rPr>
              <a:t> Cristian Pătrașcu</a:t>
            </a:r>
            <a:endParaRPr lang="en-US" sz="2800" b="1" i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244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06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1800200"/>
          </a:xfrm>
        </p:spPr>
        <p:txBody>
          <a:bodyPr>
            <a:noAutofit/>
          </a:bodyPr>
          <a:lstStyle/>
          <a:p>
            <a:pPr algn="l" rtl="0" fontAlgn="base"/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2.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Detereminarea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numarului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feti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vii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200" b="0" i="0" dirty="0">
              <a:effectLst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 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sarcina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multipla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incearca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determinarea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amniocitatea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precizarea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corionicitatii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cazul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care nu au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fost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stabilite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1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</a:endParaRPr>
          </a:p>
          <a:p>
            <a:pPr algn="l"/>
            <a:endParaRPr lang="vi-VN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An ultrasound of a baby&#10;&#10;Description automatically generated">
            <a:extLst>
              <a:ext uri="{FF2B5EF4-FFF2-40B4-BE49-F238E27FC236}">
                <a16:creationId xmlns:a16="http://schemas.microsoft.com/office/drawing/2014/main" id="{ACB2017E-01A7-9D55-B66E-5A0C2F54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55" y="2458392"/>
            <a:ext cx="48482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1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1728192"/>
          </a:xfrm>
        </p:spPr>
        <p:txBody>
          <a:bodyPr>
            <a:noAutofit/>
          </a:bodyPr>
          <a:lstStyle/>
          <a:p>
            <a:pPr algn="l"/>
            <a:r>
              <a:rPr lang="ro-RO" sz="2000" dirty="0">
                <a:solidFill>
                  <a:srgbClr val="002060"/>
                </a:solidFill>
                <a:latin typeface="Trebuchet MS" pitchFamily="34" charset="0"/>
              </a:rPr>
              <a:t>3. Prezentația</a:t>
            </a:r>
          </a:p>
          <a:p>
            <a:pPr algn="just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 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Prezentatia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este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partea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fatului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care vine in contact cu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stramtoarea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superioara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</a:endParaRPr>
          </a:p>
          <a:p>
            <a:pPr algn="just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  Este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importanta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pentru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mecanismul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travaliului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mod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nastere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ales.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</a:endParaRPr>
          </a:p>
          <a:p>
            <a:pPr algn="l"/>
            <a:endParaRPr lang="vi-VN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A diagram of a baby in a womb&#10;&#10;Description automatically generated">
            <a:extLst>
              <a:ext uri="{FF2B5EF4-FFF2-40B4-BE49-F238E27FC236}">
                <a16:creationId xmlns:a16="http://schemas.microsoft.com/office/drawing/2014/main" id="{FE255457-1652-D484-CAA2-43FBC5CA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29" y="2998266"/>
            <a:ext cx="68389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4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2232248"/>
          </a:xfrm>
        </p:spPr>
        <p:txBody>
          <a:bodyPr>
            <a:noAutofit/>
          </a:bodyPr>
          <a:lstStyle/>
          <a:p>
            <a:pPr algn="l"/>
            <a:r>
              <a:rPr lang="ro-RO" sz="1800" dirty="0">
                <a:solidFill>
                  <a:srgbClr val="002060"/>
                </a:solidFill>
                <a:latin typeface="Trebuchet MS" pitchFamily="34" charset="0"/>
              </a:rPr>
              <a:t>4. Evaluarea dezvoltării fetale</a:t>
            </a:r>
          </a:p>
          <a:p>
            <a:pPr algn="just" rtl="0" fontAlgn="base"/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  Se </a:t>
            </a:r>
            <a:r>
              <a:rPr lang="en-US" sz="18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masoara</a:t>
            </a:r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: </a:t>
            </a:r>
            <a:r>
              <a:rPr lang="en-US" sz="18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Diametrul</a:t>
            </a:r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biparietal (BPD)</a:t>
            </a:r>
            <a:r>
              <a:rPr lang="en-US" sz="18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Circumferinta</a:t>
            </a:r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craniana</a:t>
            </a:r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(HC)</a:t>
            </a:r>
            <a:r>
              <a:rPr lang="en-US" sz="18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Circumferinta</a:t>
            </a:r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abdominala</a:t>
            </a:r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(AC)</a:t>
            </a:r>
            <a:r>
              <a:rPr lang="en-US" sz="18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Lungimea</a:t>
            </a:r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femurului</a:t>
            </a:r>
            <a:r>
              <a:rPr lang="en-US" sz="18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(FL)</a:t>
            </a:r>
            <a:endParaRPr lang="en-US" sz="1100" b="0" i="0" dirty="0"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vi-VN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An ultrasound of a baby&#10;&#10;Description automatically generated">
            <a:extLst>
              <a:ext uri="{FF2B5EF4-FFF2-40B4-BE49-F238E27FC236}">
                <a16:creationId xmlns:a16="http://schemas.microsoft.com/office/drawing/2014/main" id="{FD4E48C9-A47F-64AE-E001-61AF2E5E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5" y="3658914"/>
            <a:ext cx="3028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 ultrasound image of a baby&#10;&#10;Description automatically generated">
            <a:extLst>
              <a:ext uri="{FF2B5EF4-FFF2-40B4-BE49-F238E27FC236}">
                <a16:creationId xmlns:a16="http://schemas.microsoft.com/office/drawing/2014/main" id="{FEE73C66-28EC-1F03-491D-0EC89A5A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58914"/>
            <a:ext cx="26765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n ultrasound of a fetus&#10;&#10;Description automatically generated">
            <a:extLst>
              <a:ext uri="{FF2B5EF4-FFF2-40B4-BE49-F238E27FC236}">
                <a16:creationId xmlns:a16="http://schemas.microsoft.com/office/drawing/2014/main" id="{EA206364-1018-F350-1070-80339DCC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4070"/>
            <a:ext cx="34004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0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869" y="1868091"/>
            <a:ext cx="6858281" cy="4208295"/>
          </a:xfrm>
        </p:spPr>
        <p:txBody>
          <a:bodyPr>
            <a:noAutofit/>
          </a:bodyPr>
          <a:lstStyle/>
          <a:p>
            <a:pPr algn="l"/>
            <a:r>
              <a:rPr lang="ro-RO" sz="1800" dirty="0">
                <a:solidFill>
                  <a:srgbClr val="002060"/>
                </a:solidFill>
                <a:latin typeface="Trebuchet MS" pitchFamily="34" charset="0"/>
              </a:rPr>
              <a:t>Valori normale pentru mă</a:t>
            </a:r>
          </a:p>
          <a:p>
            <a:pPr algn="l"/>
            <a:endParaRPr lang="vi-VN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4351D17E-0713-4622-411E-232FBE86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7" y="1988840"/>
            <a:ext cx="8583345" cy="35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986F93F0-4569-CBD1-6B95-3A3221CC6CD2}"/>
              </a:ext>
            </a:extLst>
          </p:cNvPr>
          <p:cNvSpPr txBox="1"/>
          <p:nvPr/>
        </p:nvSpPr>
        <p:spPr>
          <a:xfrm>
            <a:off x="2962610" y="1434842"/>
            <a:ext cx="564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Valori normale pentru biometria fetală</a:t>
            </a:r>
          </a:p>
        </p:txBody>
      </p:sp>
    </p:spTree>
    <p:extLst>
      <p:ext uri="{BB962C8B-B14F-4D97-AF65-F5344CB8AC3E}">
        <p14:creationId xmlns:p14="http://schemas.microsoft.com/office/powerpoint/2010/main" val="137992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1512168"/>
          </a:xfrm>
        </p:spPr>
        <p:txBody>
          <a:bodyPr>
            <a:noAutofit/>
          </a:bodyPr>
          <a:lstStyle/>
          <a:p>
            <a:pPr algn="l"/>
            <a:r>
              <a:rPr lang="ro-RO" sz="1800" dirty="0">
                <a:solidFill>
                  <a:srgbClr val="002060"/>
                </a:solidFill>
                <a:latin typeface="Trebuchet MS" pitchFamily="34" charset="0"/>
              </a:rPr>
              <a:t>5. Anexele fetale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Lichidul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amniotic: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  <a:latin typeface="Arial" panose="020B0604020202020204" pitchFamily="34" charset="0"/>
            </a:endParaRPr>
          </a:p>
          <a:p>
            <a:pPr algn="just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observa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cantitatea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lichidului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amniotic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indexul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lichidului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amniotic – AFI) 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aspectul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acestuia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endParaRPr lang="en-US" sz="1050" b="0" i="0" dirty="0">
              <a:effectLst/>
            </a:endParaRPr>
          </a:p>
          <a:p>
            <a:pPr algn="l"/>
            <a:endParaRPr lang="vi-VN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A close-up of a ultrasound&#10;&#10;Description automatically generated">
            <a:extLst>
              <a:ext uri="{FF2B5EF4-FFF2-40B4-BE49-F238E27FC236}">
                <a16:creationId xmlns:a16="http://schemas.microsoft.com/office/drawing/2014/main" id="{8F01CE8C-A418-2282-4A7F-455D0C2B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636912"/>
            <a:ext cx="6134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0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1282824"/>
          </a:xfrm>
        </p:spPr>
        <p:txBody>
          <a:bodyPr>
            <a:no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Placenta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  <a:latin typeface="Arial" panose="020B0604020202020204" pitchFamily="34" charset="0"/>
            </a:endParaRPr>
          </a:p>
          <a:p>
            <a:pPr algn="just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    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precizeaza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localizarea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prezenta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anomalii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structurale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semne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aderenta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anormala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</a:endParaRPr>
          </a:p>
          <a:p>
            <a:pPr algn="just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</a:t>
            </a:r>
            <a:endParaRPr lang="en-US" sz="1050" b="0" i="0" dirty="0">
              <a:effectLst/>
            </a:endParaRPr>
          </a:p>
          <a:p>
            <a:pPr algn="l"/>
            <a:endParaRPr lang="vi-VN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A screenshot of a ultrasound&#10;&#10;Description automatically generated">
            <a:extLst>
              <a:ext uri="{FF2B5EF4-FFF2-40B4-BE49-F238E27FC236}">
                <a16:creationId xmlns:a16="http://schemas.microsoft.com/office/drawing/2014/main" id="{09DC5E77-43EA-0A3E-9CB0-0B86AEF8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29" y="2914626"/>
            <a:ext cx="68389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2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440" y="1268760"/>
            <a:ext cx="4824535" cy="1800200"/>
          </a:xfrm>
        </p:spPr>
        <p:txBody>
          <a:bodyPr>
            <a:noAutofit/>
          </a:bodyPr>
          <a:lstStyle/>
          <a:p>
            <a:pPr algn="l"/>
            <a:r>
              <a:rPr lang="ro-RO" sz="2000" dirty="0">
                <a:solidFill>
                  <a:srgbClr val="002060"/>
                </a:solidFill>
                <a:latin typeface="Trebuchet MS" pitchFamily="34" charset="0"/>
              </a:rPr>
              <a:t>6. Colul uterin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Examinat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transvaginal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 special la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pacientele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cu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antecedente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nastere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prematura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Pacientele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cu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simptomatologie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sarcina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curenta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Lungimea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canalului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cervical 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masaora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mm (&gt;25 mm)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  <a:latin typeface="Arial" panose="020B0604020202020204" pitchFamily="34" charset="0"/>
            </a:endParaRPr>
          </a:p>
          <a:p>
            <a:pPr algn="l"/>
            <a:endParaRPr lang="vi-VN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1337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An ultrasound of a baby&#10;&#10;Description automatically generated">
            <a:extLst>
              <a:ext uri="{FF2B5EF4-FFF2-40B4-BE49-F238E27FC236}">
                <a16:creationId xmlns:a16="http://schemas.microsoft.com/office/drawing/2014/main" id="{D45259EE-2C53-1651-E51E-114CE468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9404"/>
            <a:ext cx="3962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 collage of ultrasound images&#10;&#10;Description automatically generated">
            <a:extLst>
              <a:ext uri="{FF2B5EF4-FFF2-40B4-BE49-F238E27FC236}">
                <a16:creationId xmlns:a16="http://schemas.microsoft.com/office/drawing/2014/main" id="{FEAADE1D-38DC-459F-DB0D-CEB241C7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91" y="800708"/>
            <a:ext cx="301942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0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992" y="1196752"/>
            <a:ext cx="7344815" cy="1440160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7.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Anomalii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evidente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ale OGI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materne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algn="just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sarcina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avansata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evaluarea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detaliata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organelor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interne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materne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nu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este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posibila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</a:endParaRPr>
          </a:p>
          <a:p>
            <a:pPr algn="just" rtl="0" fontAlgn="base"/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Prezenta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tumorilor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voluminoase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corp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col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uterin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trebui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semnalata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</a:endParaRPr>
          </a:p>
          <a:p>
            <a:pPr algn="l"/>
            <a:endParaRPr lang="vi-VN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Ultrasound of a baby&#10;&#10;Description automatically generated">
            <a:extLst>
              <a:ext uri="{FF2B5EF4-FFF2-40B4-BE49-F238E27FC236}">
                <a16:creationId xmlns:a16="http://schemas.microsoft.com/office/drawing/2014/main" id="{6A29AB3E-1F78-4FCC-5EBD-7D7DD1DD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9" y="2557494"/>
            <a:ext cx="5791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5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344815" cy="4680520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rebuchet MS" pitchFamily="34" charset="0"/>
              </a:rPr>
              <a:t>P</a:t>
            </a:r>
            <a:r>
              <a:rPr lang="vi-VN" sz="1200" dirty="0">
                <a:solidFill>
                  <a:srgbClr val="002060"/>
                </a:solidFill>
                <a:latin typeface="Trebuchet MS" pitchFamily="34" charset="0"/>
              </a:rPr>
              <a:t>roiect: „Dezvoltarea unui sistem regional de centre medicale de excelenţă în screening prenatal în Regiunea de Vest”</a:t>
            </a:r>
            <a:r>
              <a:rPr lang="en-US" sz="1200" dirty="0">
                <a:solidFill>
                  <a:srgbClr val="002060"/>
                </a:solidFill>
                <a:latin typeface="Trebuchet MS" pitchFamily="34" charset="0"/>
              </a:rPr>
              <a:t>, </a:t>
            </a:r>
            <a:r>
              <a:rPr lang="vi-VN" sz="1200" dirty="0">
                <a:solidFill>
                  <a:srgbClr val="002060"/>
                </a:solidFill>
                <a:latin typeface="Trebuchet MS" pitchFamily="34" charset="0"/>
              </a:rPr>
              <a:t>Cod SMIS 149478</a:t>
            </a:r>
            <a:endParaRPr lang="en-US" sz="3600" i="1" dirty="0">
              <a:solidFill>
                <a:srgbClr val="002060"/>
              </a:solidFill>
              <a:latin typeface="Trebuchet MS" pitchFamily="34" charset="0"/>
            </a:endParaRPr>
          </a:p>
          <a:p>
            <a:endParaRPr lang="en-US" i="1" dirty="0">
              <a:solidFill>
                <a:srgbClr val="002060"/>
              </a:solidFill>
              <a:latin typeface="Trebuchet MS" pitchFamily="34" charset="0"/>
            </a:endParaRPr>
          </a:p>
          <a:p>
            <a:endParaRPr lang="en-US" i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US" i="1" dirty="0">
                <a:solidFill>
                  <a:srgbClr val="002060"/>
                </a:solidFill>
                <a:latin typeface="Trebuchet MS" pitchFamily="34" charset="0"/>
              </a:rPr>
              <a:t>V</a:t>
            </a:r>
            <a:r>
              <a:rPr lang="vi-VN" i="1" dirty="0">
                <a:solidFill>
                  <a:srgbClr val="002060"/>
                </a:solidFill>
                <a:latin typeface="Trebuchet MS" pitchFamily="34" charset="0"/>
              </a:rPr>
              <a:t>ă</a:t>
            </a:r>
            <a:r>
              <a:rPr lang="en-US" i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rebuchet MS" pitchFamily="34" charset="0"/>
              </a:rPr>
              <a:t>mulţumesc</a:t>
            </a:r>
            <a:r>
              <a:rPr lang="en-US" i="1" dirty="0">
                <a:solidFill>
                  <a:srgbClr val="002060"/>
                </a:solidFill>
                <a:latin typeface="Trebuchet MS" pitchFamily="34" charset="0"/>
              </a:rPr>
              <a:t>!</a:t>
            </a:r>
          </a:p>
          <a:p>
            <a:pPr algn="l"/>
            <a:endParaRPr lang="en-US" sz="16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en-US" sz="16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en-US" sz="16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en-US" sz="16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en-US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en-US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r>
              <a:rPr lang="vi-VN" sz="1200" dirty="0">
                <a:solidFill>
                  <a:srgbClr val="002060"/>
                </a:solidFill>
                <a:latin typeface="Trebuchet MS" pitchFamily="34" charset="0"/>
              </a:rPr>
              <a:t>Proiect cofinanţat din Fondul Social European prin Programul Operaţional Capital Uman 2014-2020</a:t>
            </a:r>
            <a:endParaRPr lang="en-US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en-US" sz="10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r>
              <a:rPr lang="vi-VN" sz="1000" dirty="0">
                <a:solidFill>
                  <a:srgbClr val="002060"/>
                </a:solidFill>
                <a:latin typeface="Trebuchet MS" pitchFamily="34" charset="0"/>
              </a:rPr>
              <a:t>Conţinutul acestui material nu reprezintă în mod obligatoriu poziţia oficială a Uniunii Europene sau a Guvernului României.</a:t>
            </a:r>
          </a:p>
          <a:p>
            <a:pPr algn="l"/>
            <a:endParaRPr lang="vi-VN" sz="12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vi-VN" sz="12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4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4464496"/>
          </a:xfrm>
        </p:spPr>
        <p:txBody>
          <a:bodyPr>
            <a:noAutofit/>
          </a:bodyPr>
          <a:lstStyle/>
          <a:p>
            <a:pPr algn="l"/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Examinarea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ecografica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din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</a:endParaRPr>
          </a:p>
          <a:p>
            <a:pPr algn="l"/>
            <a:endParaRPr lang="vi-VN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DD350CD6-5DBC-7D7B-E106-2B5022E52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721997"/>
              </p:ext>
            </p:extLst>
          </p:nvPr>
        </p:nvGraphicFramePr>
        <p:xfrm>
          <a:off x="737957" y="1691513"/>
          <a:ext cx="7819293" cy="418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39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3" y="1412776"/>
            <a:ext cx="6767880" cy="4464496"/>
          </a:xfrm>
        </p:spPr>
        <p:txBody>
          <a:bodyPr>
            <a:noAutofit/>
          </a:bodyPr>
          <a:lstStyle/>
          <a:p>
            <a:pPr algn="l"/>
            <a:r>
              <a:rPr lang="en-US" sz="2400" b="1" i="0" u="none" strike="noStrike" dirty="0" err="1">
                <a:solidFill>
                  <a:srgbClr val="262626"/>
                </a:solidFill>
                <a:effectLst/>
                <a:latin typeface="Corbel" panose="020B0503020204020204" pitchFamily="34" charset="0"/>
              </a:rPr>
              <a:t>Obiectivele</a:t>
            </a:r>
            <a:r>
              <a:rPr lang="en-US" sz="2400" b="1" i="0" u="none" strike="noStrike" dirty="0">
                <a:solidFill>
                  <a:srgbClr val="262626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262626"/>
                </a:solidFill>
                <a:effectLst/>
                <a:latin typeface="Corbel" panose="020B0503020204020204" pitchFamily="34" charset="0"/>
              </a:rPr>
              <a:t>examinarii</a:t>
            </a:r>
            <a:r>
              <a:rPr lang="en-US" sz="2400" b="1" i="0" u="none" strike="noStrike" dirty="0">
                <a:solidFill>
                  <a:srgbClr val="262626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262626"/>
                </a:solidFill>
                <a:effectLst/>
                <a:latin typeface="Corbel" panose="020B0503020204020204" pitchFamily="34" charset="0"/>
              </a:rPr>
              <a:t>ecografice</a:t>
            </a:r>
            <a:r>
              <a:rPr lang="en-US" sz="2400" b="1" i="0" u="none" strike="noStrike" dirty="0">
                <a:solidFill>
                  <a:srgbClr val="262626"/>
                </a:solidFill>
                <a:effectLst/>
                <a:latin typeface="Corbel" panose="020B0503020204020204" pitchFamily="34" charset="0"/>
              </a:rPr>
              <a:t> din </a:t>
            </a:r>
            <a:r>
              <a:rPr lang="en-US" sz="2400" b="1" i="0" u="none" strike="noStrike" dirty="0" err="1">
                <a:solidFill>
                  <a:srgbClr val="262626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2400" b="1" i="0" u="none" strike="noStrike" dirty="0">
                <a:solidFill>
                  <a:srgbClr val="262626"/>
                </a:solidFill>
                <a:effectLst/>
                <a:latin typeface="Corbel" panose="020B0503020204020204" pitchFamily="34" charset="0"/>
              </a:rPr>
              <a:t> 3</a:t>
            </a:r>
            <a:endParaRPr lang="ro-RO" sz="2400" b="1" i="0" u="none" strike="noStrike" dirty="0">
              <a:solidFill>
                <a:srgbClr val="262626"/>
              </a:solidFill>
              <a:effectLst/>
              <a:latin typeface="Corbel" panose="020B0503020204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confirme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fat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viu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 determine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numarul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fetilor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vii ( in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cazul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sarcinilor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multiple)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evalueze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prezentatia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fetala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evalueze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anatomia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fetala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corespunzatoare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varstei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gestationale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 determine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dimensiunile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fetale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estimeze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cresterea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fetala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in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functie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varsta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gestationala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evalueze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anatomia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materna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anexele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sarcinii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/>
            <a:endParaRPr lang="ro-RO" sz="20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ro-RO" sz="20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vi-VN" sz="20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FDEE2370-3571-AF07-3218-E50C0C342891}"/>
              </a:ext>
            </a:extLst>
          </p:cNvPr>
          <p:cNvGrpSpPr/>
          <p:nvPr/>
        </p:nvGrpSpPr>
        <p:grpSpPr>
          <a:xfrm>
            <a:off x="7603530" y="2273462"/>
            <a:ext cx="1241097" cy="3603810"/>
            <a:chOff x="8940432" y="762314"/>
            <a:chExt cx="2927637" cy="6098071"/>
          </a:xfrm>
        </p:grpSpPr>
        <p:sp>
          <p:nvSpPr>
            <p:cNvPr id="6" name="Freeform: Shape 2">
              <a:extLst>
                <a:ext uri="{FF2B5EF4-FFF2-40B4-BE49-F238E27FC236}">
                  <a16:creationId xmlns:a16="http://schemas.microsoft.com/office/drawing/2014/main" id="{B2DFF4D1-6AE2-F6F2-FB3B-14374FF3FA8D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3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0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3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8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8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3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Heart 3">
              <a:extLst>
                <a:ext uri="{FF2B5EF4-FFF2-40B4-BE49-F238E27FC236}">
                  <a16:creationId xmlns:a16="http://schemas.microsoft.com/office/drawing/2014/main" id="{0EB8BBE9-79A0-B07F-DE83-48C51D7BB6D3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3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30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3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8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8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3" algn="l" defTabSz="91428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Graphic 42">
              <a:extLst>
                <a:ext uri="{FF2B5EF4-FFF2-40B4-BE49-F238E27FC236}">
                  <a16:creationId xmlns:a16="http://schemas.microsoft.com/office/drawing/2014/main" id="{05A69F75-814E-7691-D76C-DA1A30C308BA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3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30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3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8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8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3" algn="l" defTabSz="91428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935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1282824"/>
          </a:xfrm>
        </p:spPr>
        <p:txBody>
          <a:bodyPr>
            <a:noAutofit/>
          </a:bodyPr>
          <a:lstStyle/>
          <a:p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Examinarea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ecografica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pentru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screeningul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anomaliilor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sarcinii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din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3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este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oportun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 fi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realizata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la 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varsta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gestationala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intre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30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35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saptamani</a:t>
            </a:r>
            <a:endParaRPr lang="ro-RO" sz="2400" b="0" i="0" u="none" strike="noStrike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endParaRPr lang="ro-RO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vi-VN" sz="20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1BB183-0B48-F9F2-6B92-CF80EC8A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5431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8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4464496"/>
          </a:xfrm>
        </p:spPr>
        <p:txBody>
          <a:bodyPr>
            <a:noAutofit/>
          </a:bodyPr>
          <a:lstStyle/>
          <a:p>
            <a:pPr algn="just" rtl="0"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     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Morfologia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din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3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permite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just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Depistarea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cresterii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fetale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deficitare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Depistarea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anomaliilor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fetale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nedetectate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al 2-lea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evolutive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Patologia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localizarea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placentara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l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l"/>
            <a:endParaRPr lang="vi-VN" sz="24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51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4464496"/>
          </a:xfrm>
        </p:spPr>
        <p:txBody>
          <a:bodyPr>
            <a:noAutofit/>
          </a:bodyPr>
          <a:lstStyle/>
          <a:p>
            <a:pPr algn="just" rtl="0" fontAlgn="base"/>
            <a:r>
              <a:rPr lang="ro-RO" sz="20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Creșterea fetală</a:t>
            </a:r>
          </a:p>
          <a:p>
            <a:pPr algn="just" rtl="0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   </a:t>
            </a:r>
            <a:endParaRPr lang="ro-RO" sz="2000" b="0" i="0" u="none" strike="noStrike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q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Nou-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nascutii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mici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pentru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varsta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gestationala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sunt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cei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expusi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la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complicatii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q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Fetii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mari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pentru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varsta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gestationala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pot fi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asociati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unor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sarcini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patologice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pot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crea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nasteri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distocice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q"/>
            </a:pP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Masuratorile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fetale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trebuie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efectuate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la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doua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grupe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varsta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gestationala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 28-30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saptamani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34-36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saptamani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q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Circumferinta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abdominala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reprezinta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cea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sensibila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metoda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detectie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anomaliilor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de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crestere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algn="l"/>
            <a:endParaRPr lang="vi-VN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4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2592288"/>
          </a:xfrm>
        </p:spPr>
        <p:txBody>
          <a:bodyPr>
            <a:noAutofit/>
          </a:bodyPr>
          <a:lstStyle/>
          <a:p>
            <a:r>
              <a:rPr lang="ro-RO" sz="2000" dirty="0">
                <a:solidFill>
                  <a:srgbClr val="002060"/>
                </a:solidFill>
                <a:latin typeface="Trebuchet MS" pitchFamily="34" charset="0"/>
              </a:rPr>
              <a:t>Anomalii fetale</a:t>
            </a:r>
          </a:p>
          <a:p>
            <a:pPr algn="l"/>
            <a:endParaRPr lang="ro-RO" sz="1600" dirty="0">
              <a:solidFill>
                <a:srgbClr val="002060"/>
              </a:solidFill>
              <a:latin typeface="Trebuchet MS" pitchFamily="34" charset="0"/>
            </a:endParaRPr>
          </a:p>
          <a:p>
            <a:pPr algn="just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14 % din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anomaliile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structurale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fost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depistate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050" b="0" i="0" dirty="0">
              <a:effectLst/>
            </a:endParaRPr>
          </a:p>
          <a:p>
            <a:pPr algn="just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   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Evaluarea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anatomiei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fetale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se face la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fel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ca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2 , cu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limitarile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date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pozitia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fetala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 </a:t>
            </a:r>
            <a:endParaRPr lang="en-US" sz="1050" b="0" i="0" dirty="0">
              <a:effectLst/>
            </a:endParaRPr>
          </a:p>
          <a:p>
            <a:pPr algn="l"/>
            <a:endParaRPr lang="vi-VN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A collage of images of a fetus&#10;&#10;Description automatically generated">
            <a:extLst>
              <a:ext uri="{FF2B5EF4-FFF2-40B4-BE49-F238E27FC236}">
                <a16:creationId xmlns:a16="http://schemas.microsoft.com/office/drawing/2014/main" id="{40EB71D1-B7AF-BF06-F5C6-A2C6DBBD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6291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6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2160240"/>
          </a:xfrm>
        </p:spPr>
        <p:txBody>
          <a:bodyPr>
            <a:noAutofit/>
          </a:bodyPr>
          <a:lstStyle/>
          <a:p>
            <a:pPr algn="l"/>
            <a:r>
              <a:rPr lang="en-US" sz="24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Anomalii</a:t>
            </a:r>
            <a:r>
              <a:rPr lang="en-US" sz="24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24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pozitie</a:t>
            </a:r>
            <a:r>
              <a:rPr lang="en-US" sz="24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4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4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24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aderenta</a:t>
            </a:r>
            <a:r>
              <a:rPr lang="en-US" sz="24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 ale </a:t>
            </a:r>
            <a:r>
              <a:rPr lang="en-US" sz="24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placentei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200" b="0" i="0" dirty="0">
              <a:effectLst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ü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In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timpul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examinarii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trebuie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descrise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localizarea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placentei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raportul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cu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orificiul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cervical intern.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ü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      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Gravidele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cu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uter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cicatriceal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placentatie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anterioara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joasa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praevia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prezinta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un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risc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crescut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pentru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dezvoltarea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unei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aderente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placentare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anormale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algn="just" rtl="0" fontAlgn="base"/>
            <a:r>
              <a:rPr lang="en-US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algn="l"/>
            <a:endParaRPr lang="vi-VN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A diagram of a baby in an uterus&#10;&#10;Description automatically generated">
            <a:extLst>
              <a:ext uri="{FF2B5EF4-FFF2-40B4-BE49-F238E27FC236}">
                <a16:creationId xmlns:a16="http://schemas.microsoft.com/office/drawing/2014/main" id="{345AD2AA-CFEF-9692-0547-832B4774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9293"/>
            <a:ext cx="57912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diagram of a person&amp;#39;s reproductive system&#10;&#10;Description automatically generated">
            <a:extLst>
              <a:ext uri="{FF2B5EF4-FFF2-40B4-BE49-F238E27FC236}">
                <a16:creationId xmlns:a16="http://schemas.microsoft.com/office/drawing/2014/main" id="{9703288A-991A-FB4E-923B-FA516AB6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55" y="3435077"/>
            <a:ext cx="2952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3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>
            <a:no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vi-VN" sz="1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5" cy="561950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Ecografia</a:t>
            </a:r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de screening din </a:t>
            </a:r>
            <a:r>
              <a:rPr lang="en-US" sz="20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trimestrul</a:t>
            </a:r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3 </a:t>
            </a:r>
            <a:r>
              <a:rPr lang="en-US" sz="20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ar</a:t>
            </a:r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trebui</a:t>
            </a:r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sa</a:t>
            </a:r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000" b="1" i="0" u="none" strike="noStrike" dirty="0" err="1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cuprinda</a:t>
            </a:r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100" b="0" i="0" dirty="0">
              <a:effectLst/>
            </a:endParaRPr>
          </a:p>
          <a:p>
            <a:pPr algn="l"/>
            <a:endParaRPr lang="ro-RO" sz="1800" dirty="0">
              <a:solidFill>
                <a:srgbClr val="002060"/>
              </a:solidFill>
              <a:latin typeface="Trebuchet MS" pitchFamily="34" charset="0"/>
            </a:endParaRPr>
          </a:p>
          <a:p>
            <a:pPr algn="l"/>
            <a:endParaRPr lang="vi-VN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1" y="188640"/>
            <a:ext cx="72728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911850" cy="1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F509C41-4C0F-E819-516C-9C67C7A085A9}"/>
              </a:ext>
            </a:extLst>
          </p:cNvPr>
          <p:cNvSpPr txBox="1"/>
          <p:nvPr/>
        </p:nvSpPr>
        <p:spPr>
          <a:xfrm>
            <a:off x="179512" y="1967498"/>
            <a:ext cx="8639909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400" b="1" err="1"/>
              <a:t>Confirmarea</a:t>
            </a:r>
            <a:r>
              <a:rPr lang="en-US" sz="2400" b="1" dirty="0"/>
              <a:t> </a:t>
            </a:r>
            <a:r>
              <a:rPr lang="en-US" sz="2400" b="1" err="1"/>
              <a:t>fatului</a:t>
            </a:r>
            <a:r>
              <a:rPr lang="en-US" sz="2400" b="1" dirty="0"/>
              <a:t> </a:t>
            </a:r>
            <a:r>
              <a:rPr lang="en-US" sz="2400" b="1" err="1"/>
              <a:t>viu</a:t>
            </a:r>
            <a:r>
              <a:rPr lang="en-US" sz="2400" b="1" dirty="0"/>
              <a:t> </a:t>
            </a:r>
            <a:endParaRPr lang="en-US" b="1" dirty="0"/>
          </a:p>
          <a:p>
            <a:r>
              <a:rPr lang="en-US" dirty="0"/>
              <a:t>  </a:t>
            </a:r>
          </a:p>
          <a:p>
            <a:r>
              <a:rPr lang="en-US" dirty="0"/>
              <a:t>      </a:t>
            </a:r>
          </a:p>
          <a:p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09F54C8-4D71-15F2-E46A-FE8843B09688}"/>
              </a:ext>
            </a:extLst>
          </p:cNvPr>
          <p:cNvSpPr txBox="1"/>
          <p:nvPr/>
        </p:nvSpPr>
        <p:spPr>
          <a:xfrm>
            <a:off x="179513" y="2529448"/>
            <a:ext cx="425309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      </a:t>
            </a:r>
            <a:r>
              <a:rPr lang="en-US" sz="2000" dirty="0" err="1"/>
              <a:t>Confirmarea</a:t>
            </a:r>
            <a:r>
              <a:rPr lang="en-US" sz="2000" dirty="0"/>
              <a:t> </a:t>
            </a:r>
            <a:r>
              <a:rPr lang="en-US" sz="2000" dirty="0" err="1"/>
              <a:t>fatului</a:t>
            </a:r>
            <a:r>
              <a:rPr lang="en-US" sz="2000" dirty="0"/>
              <a:t> </a:t>
            </a:r>
            <a:r>
              <a:rPr lang="en-US" sz="2000" dirty="0" err="1"/>
              <a:t>viu</a:t>
            </a:r>
            <a:r>
              <a:rPr lang="en-US" sz="2000" dirty="0"/>
              <a:t> se face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evidentierea</a:t>
            </a:r>
            <a:r>
              <a:rPr lang="en-US" sz="2000" dirty="0"/>
              <a:t> </a:t>
            </a:r>
            <a:r>
              <a:rPr lang="en-US" sz="2000" dirty="0" err="1"/>
              <a:t>batailor</a:t>
            </a:r>
            <a:r>
              <a:rPr lang="en-US" sz="2000" dirty="0"/>
              <a:t> </a:t>
            </a:r>
            <a:r>
              <a:rPr lang="en-US" sz="2000" dirty="0" err="1"/>
              <a:t>cordului</a:t>
            </a:r>
            <a:r>
              <a:rPr lang="en-US" sz="2000" dirty="0"/>
              <a:t> fetal (BCF) in </a:t>
            </a:r>
            <a:r>
              <a:rPr lang="en-US" sz="2000" dirty="0" err="1"/>
              <a:t>timp</a:t>
            </a:r>
            <a:r>
              <a:rPr lang="en-US" sz="2000" dirty="0"/>
              <a:t> real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masurarea</a:t>
            </a:r>
            <a:r>
              <a:rPr lang="en-US" sz="2000" dirty="0"/>
              <a:t> </a:t>
            </a:r>
            <a:r>
              <a:rPr lang="en-US" sz="2000" dirty="0" err="1"/>
              <a:t>frecventei</a:t>
            </a:r>
            <a:r>
              <a:rPr lang="en-US" sz="2000" dirty="0"/>
              <a:t> </a:t>
            </a:r>
            <a:r>
              <a:rPr lang="en-US" sz="2000" dirty="0" err="1"/>
              <a:t>acestora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       Intr-o </a:t>
            </a:r>
            <a:r>
              <a:rPr lang="en-US" sz="2000" dirty="0" err="1"/>
              <a:t>sarcina</a:t>
            </a:r>
            <a:r>
              <a:rPr lang="en-US" sz="2000" dirty="0"/>
              <a:t> </a:t>
            </a:r>
            <a:r>
              <a:rPr lang="en-US" sz="2000" dirty="0" err="1"/>
              <a:t>multipla</a:t>
            </a:r>
            <a:r>
              <a:rPr lang="en-US" sz="2000" dirty="0"/>
              <a:t> </a:t>
            </a:r>
            <a:r>
              <a:rPr lang="en-US" sz="2000" dirty="0" err="1"/>
              <a:t>acestea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evaluate la </a:t>
            </a:r>
            <a:r>
              <a:rPr lang="en-US" sz="2000" dirty="0" err="1"/>
              <a:t>fiecare</a:t>
            </a:r>
            <a:r>
              <a:rPr lang="en-US" sz="2000" dirty="0"/>
              <a:t> fat.</a:t>
            </a:r>
          </a:p>
          <a:p>
            <a:pPr algn="just"/>
            <a:r>
              <a:rPr lang="en-US" sz="2000" dirty="0">
                <a:cs typeface="Arial"/>
              </a:rPr>
              <a:t>                </a:t>
            </a:r>
            <a:r>
              <a:rPr lang="en-US" sz="2000" dirty="0" err="1">
                <a:cs typeface="Arial"/>
              </a:rPr>
              <a:t>Ritm</a:t>
            </a:r>
            <a:r>
              <a:rPr lang="en-US" sz="2000" dirty="0">
                <a:cs typeface="Arial"/>
              </a:rPr>
              <a:t> cardiac fetal: 110-160 b/min</a:t>
            </a:r>
          </a:p>
        </p:txBody>
      </p:sp>
      <p:pic>
        <p:nvPicPr>
          <p:cNvPr id="5126" name="Picture 6" descr="A ultrasound image of a baby&#10;&#10;Description automatically generated">
            <a:extLst>
              <a:ext uri="{FF2B5EF4-FFF2-40B4-BE49-F238E27FC236}">
                <a16:creationId xmlns:a16="http://schemas.microsoft.com/office/drawing/2014/main" id="{66B55D64-F2FD-CB69-8984-B83B4214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99" y="2529448"/>
            <a:ext cx="42386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1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789</Words>
  <Application>Microsoft Office PowerPoint</Application>
  <PresentationFormat>Expunere pe ecran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Corbel</vt:lpstr>
      <vt:lpstr>Times New Roman</vt:lpstr>
      <vt:lpstr>Trebuchet MS</vt:lpstr>
      <vt:lpstr>Wingdings</vt:lpstr>
      <vt:lpstr>Office Theme</vt:lpstr>
      <vt:lpstr>      Proiect „Dezvoltarea unui sistem regional de centre medicale de excelenţă  în screening prenatal  în Regiunea de Vest”   Cod proiect: 149478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„Dezvoltarea unui sistem regional de centre medicale de excelenţă  în screening prenatal  în Regiunea de Vest”   Cod proiect: 149478</dc:title>
  <dc:creator>Olimpia Oprea</dc:creator>
  <cp:lastModifiedBy>Lacri C</cp:lastModifiedBy>
  <cp:revision>20</cp:revision>
  <dcterms:created xsi:type="dcterms:W3CDTF">2023-08-25T09:47:37Z</dcterms:created>
  <dcterms:modified xsi:type="dcterms:W3CDTF">2023-11-02T21:26:48Z</dcterms:modified>
</cp:coreProperties>
</file>